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56" r:id="rId5"/>
    <p:sldId id="267" r:id="rId6"/>
    <p:sldId id="271" r:id="rId7"/>
    <p:sldId id="306" r:id="rId8"/>
    <p:sldId id="272" r:id="rId9"/>
  </p:sldIdLst>
  <p:sldSz cx="18288000" cy="10287000"/>
  <p:notesSz cx="7315200" cy="9601200"/>
  <p:embeddedFontLst>
    <p:embeddedFont>
      <p:font typeface="Roboto" panose="02000000000000000000" pitchFamily="2" charset="0"/>
      <p:regular r:id="rId11"/>
      <p:bold r:id="rId12"/>
      <p:italic r:id="rId13"/>
      <p:boldItalic r:id="rId14"/>
    </p:embeddedFont>
    <p:embeddedFont>
      <p:font typeface="Roboto Bold" panose="02000000000000000000" pitchFamily="2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7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rozi, Chris" userId="9972a727-a29d-4e1c-94dc-63054f602983" providerId="ADAL" clId="{5DEC04E8-FBB4-4C01-B11D-2B69A175AF81}"/>
    <pc:docChg chg="custSel modSld">
      <pc:chgData name="Corrozi, Chris" userId="9972a727-a29d-4e1c-94dc-63054f602983" providerId="ADAL" clId="{5DEC04E8-FBB4-4C01-B11D-2B69A175AF81}" dt="2026-02-12T20:27:11.330" v="36" actId="478"/>
      <pc:docMkLst>
        <pc:docMk/>
      </pc:docMkLst>
      <pc:sldChg chg="delSp mod">
        <pc:chgData name="Corrozi, Chris" userId="9972a727-a29d-4e1c-94dc-63054f602983" providerId="ADAL" clId="{5DEC04E8-FBB4-4C01-B11D-2B69A175AF81}" dt="2026-02-12T20:27:11.330" v="36" actId="478"/>
        <pc:sldMkLst>
          <pc:docMk/>
          <pc:sldMk cId="0" sldId="256"/>
        </pc:sldMkLst>
        <pc:spChg chg="del">
          <ac:chgData name="Corrozi, Chris" userId="9972a727-a29d-4e1c-94dc-63054f602983" providerId="ADAL" clId="{5DEC04E8-FBB4-4C01-B11D-2B69A175AF81}" dt="2026-02-12T20:27:11.330" v="36" actId="478"/>
          <ac:spMkLst>
            <pc:docMk/>
            <pc:sldMk cId="0" sldId="256"/>
            <ac:spMk id="8" creationId="{C504DC5D-420F-9982-1B2E-014B62A859E9}"/>
          </ac:spMkLst>
        </pc:spChg>
      </pc:sldChg>
      <pc:sldChg chg="modSp mod">
        <pc:chgData name="Corrozi, Chris" userId="9972a727-a29d-4e1c-94dc-63054f602983" providerId="ADAL" clId="{5DEC04E8-FBB4-4C01-B11D-2B69A175AF81}" dt="2026-02-12T20:17:27.877" v="35" actId="20577"/>
        <pc:sldMkLst>
          <pc:docMk/>
          <pc:sldMk cId="610134120" sldId="306"/>
        </pc:sldMkLst>
        <pc:spChg chg="mod">
          <ac:chgData name="Corrozi, Chris" userId="9972a727-a29d-4e1c-94dc-63054f602983" providerId="ADAL" clId="{5DEC04E8-FBB4-4C01-B11D-2B69A175AF81}" dt="2026-02-12T20:17:27.877" v="35" actId="20577"/>
          <ac:spMkLst>
            <pc:docMk/>
            <pc:sldMk cId="610134120" sldId="306"/>
            <ac:spMk id="13" creationId="{6D8AAF57-34A4-08A4-2B35-EE957E85A6A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7268E1E-0E44-426D-905E-8AD9B19D2182}" type="datetimeFigureOut">
              <a:rPr lang="cs-CZ" smtClean="0"/>
              <a:t>12.02.2026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1263" y="538163"/>
            <a:ext cx="4791075" cy="269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983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725433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www.now.breakthrubev.com/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s://app.salsify.com/catalogs/7feb6a83-24d4-479e-ad8c-df0530f02e78/products?filter=%3D&amp;page=1" TargetMode="External"/><Relationship Id="rId4" Type="http://schemas.openxmlformats.org/officeDocument/2006/relationships/hyperlink" Target="mailto:TradeARTeam@Breakthrubev.co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80151" y="5658901"/>
            <a:ext cx="11371240" cy="3025031"/>
            <a:chOff x="0" y="0"/>
            <a:chExt cx="15161653" cy="4033374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5161653" cy="2324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777"/>
                </a:lnSpc>
              </a:pPr>
              <a:r>
                <a:rPr lang="en-US" sz="11481" spc="-229" dirty="0">
                  <a:solidFill>
                    <a:srgbClr val="000000"/>
                  </a:solidFill>
                  <a:latin typeface="Roboto Bold"/>
                </a:rPr>
                <a:t>Delaware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002819"/>
              <a:ext cx="14662640" cy="1030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5"/>
                </a:lnSpc>
              </a:pPr>
              <a:r>
                <a:rPr lang="en-US" sz="4632" dirty="0">
                  <a:solidFill>
                    <a:srgbClr val="000000"/>
                  </a:solidFill>
                  <a:latin typeface="Roboto"/>
                </a:rPr>
                <a:t>WELCOME TO BREATHRU DELAWARE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0"/>
            <a:ext cx="5823604" cy="9138016"/>
          </a:xfrm>
          <a:custGeom>
            <a:avLst/>
            <a:gdLst/>
            <a:ahLst/>
            <a:cxnLst/>
            <a:rect l="l" t="t" r="r" b="b"/>
            <a:pathLst>
              <a:path w="5823604" h="9138016">
                <a:moveTo>
                  <a:pt x="0" y="0"/>
                </a:moveTo>
                <a:lnTo>
                  <a:pt x="5823604" y="0"/>
                </a:lnTo>
                <a:lnTo>
                  <a:pt x="5823604" y="9138016"/>
                </a:lnTo>
                <a:lnTo>
                  <a:pt x="0" y="91380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69" r="-236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9412" y="8870247"/>
            <a:ext cx="18278588" cy="1416753"/>
          </a:xfrm>
          <a:prstGeom prst="rect">
            <a:avLst/>
          </a:prstGeom>
          <a:solidFill>
            <a:srgbClr val="EC1C2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3828944" y="515767"/>
            <a:ext cx="13708378" cy="5140642"/>
          </a:xfrm>
          <a:custGeom>
            <a:avLst/>
            <a:gdLst/>
            <a:ahLst/>
            <a:cxnLst/>
            <a:rect l="l" t="t" r="r" b="b"/>
            <a:pathLst>
              <a:path w="13708378" h="5140642">
                <a:moveTo>
                  <a:pt x="0" y="0"/>
                </a:moveTo>
                <a:lnTo>
                  <a:pt x="13708378" y="0"/>
                </a:lnTo>
                <a:lnTo>
                  <a:pt x="13708378" y="5140642"/>
                </a:lnTo>
                <a:lnTo>
                  <a:pt x="0" y="51406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7905" y="4649480"/>
            <a:ext cx="1961572" cy="1804635"/>
            <a:chOff x="0" y="0"/>
            <a:chExt cx="791265" cy="7279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91266" cy="727960"/>
            </a:xfrm>
            <a:custGeom>
              <a:avLst/>
              <a:gdLst/>
              <a:ahLst/>
              <a:cxnLst/>
              <a:rect l="l" t="t" r="r" b="b"/>
              <a:pathLst>
                <a:path w="791266" h="727960">
                  <a:moveTo>
                    <a:pt x="666805" y="727960"/>
                  </a:moveTo>
                  <a:lnTo>
                    <a:pt x="124460" y="727960"/>
                  </a:lnTo>
                  <a:cubicBezTo>
                    <a:pt x="55880" y="727960"/>
                    <a:pt x="0" y="672080"/>
                    <a:pt x="0" y="6035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66806" y="0"/>
                  </a:lnTo>
                  <a:cubicBezTo>
                    <a:pt x="735385" y="0"/>
                    <a:pt x="791266" y="55880"/>
                    <a:pt x="791266" y="124460"/>
                  </a:cubicBezTo>
                  <a:lnTo>
                    <a:pt x="791266" y="603500"/>
                  </a:lnTo>
                  <a:cubicBezTo>
                    <a:pt x="791266" y="672080"/>
                    <a:pt x="735385" y="727960"/>
                    <a:pt x="666806" y="727960"/>
                  </a:cubicBezTo>
                  <a:close/>
                </a:path>
              </a:pathLst>
            </a:custGeom>
            <a:solidFill>
              <a:srgbClr val="D9D7D8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Freeform 4"/>
          <p:cNvSpPr/>
          <p:nvPr/>
        </p:nvSpPr>
        <p:spPr>
          <a:xfrm rot="-5400000">
            <a:off x="1086864" y="4407652"/>
            <a:ext cx="483655" cy="483655"/>
          </a:xfrm>
          <a:custGeom>
            <a:avLst/>
            <a:gdLst/>
            <a:ahLst/>
            <a:cxnLst/>
            <a:rect l="l" t="t" r="r" b="b"/>
            <a:pathLst>
              <a:path w="483655" h="483655">
                <a:moveTo>
                  <a:pt x="0" y="0"/>
                </a:moveTo>
                <a:lnTo>
                  <a:pt x="483655" y="0"/>
                </a:lnTo>
                <a:lnTo>
                  <a:pt x="483655" y="483656"/>
                </a:lnTo>
                <a:lnTo>
                  <a:pt x="0" y="483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5" name="Group 5"/>
          <p:cNvGrpSpPr/>
          <p:nvPr/>
        </p:nvGrpSpPr>
        <p:grpSpPr>
          <a:xfrm>
            <a:off x="2677741" y="4649480"/>
            <a:ext cx="1961572" cy="1804635"/>
            <a:chOff x="0" y="0"/>
            <a:chExt cx="791265" cy="727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91266" cy="727960"/>
            </a:xfrm>
            <a:custGeom>
              <a:avLst/>
              <a:gdLst/>
              <a:ahLst/>
              <a:cxnLst/>
              <a:rect l="l" t="t" r="r" b="b"/>
              <a:pathLst>
                <a:path w="791266" h="727960">
                  <a:moveTo>
                    <a:pt x="666805" y="727960"/>
                  </a:moveTo>
                  <a:lnTo>
                    <a:pt x="124460" y="727960"/>
                  </a:lnTo>
                  <a:cubicBezTo>
                    <a:pt x="55880" y="727960"/>
                    <a:pt x="0" y="672080"/>
                    <a:pt x="0" y="6035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66806" y="0"/>
                  </a:lnTo>
                  <a:cubicBezTo>
                    <a:pt x="735385" y="0"/>
                    <a:pt x="791266" y="55880"/>
                    <a:pt x="791266" y="124460"/>
                  </a:cubicBezTo>
                  <a:lnTo>
                    <a:pt x="791266" y="603500"/>
                  </a:lnTo>
                  <a:cubicBezTo>
                    <a:pt x="791266" y="672080"/>
                    <a:pt x="735385" y="727960"/>
                    <a:pt x="666806" y="727960"/>
                  </a:cubicBezTo>
                  <a:close/>
                </a:path>
              </a:pathLst>
            </a:custGeom>
            <a:solidFill>
              <a:srgbClr val="D9D7D8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" name="Freeform 7"/>
          <p:cNvSpPr/>
          <p:nvPr/>
        </p:nvSpPr>
        <p:spPr>
          <a:xfrm rot="-5400000">
            <a:off x="3416700" y="4407652"/>
            <a:ext cx="483655" cy="483655"/>
          </a:xfrm>
          <a:custGeom>
            <a:avLst/>
            <a:gdLst/>
            <a:ahLst/>
            <a:cxnLst/>
            <a:rect l="l" t="t" r="r" b="b"/>
            <a:pathLst>
              <a:path w="483655" h="483655">
                <a:moveTo>
                  <a:pt x="0" y="0"/>
                </a:moveTo>
                <a:lnTo>
                  <a:pt x="483655" y="0"/>
                </a:lnTo>
                <a:lnTo>
                  <a:pt x="483655" y="483656"/>
                </a:lnTo>
                <a:lnTo>
                  <a:pt x="0" y="483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5007577" y="4649480"/>
            <a:ext cx="1961572" cy="1804635"/>
            <a:chOff x="0" y="0"/>
            <a:chExt cx="791265" cy="7279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91266" cy="727960"/>
            </a:xfrm>
            <a:custGeom>
              <a:avLst/>
              <a:gdLst/>
              <a:ahLst/>
              <a:cxnLst/>
              <a:rect l="l" t="t" r="r" b="b"/>
              <a:pathLst>
                <a:path w="791266" h="727960">
                  <a:moveTo>
                    <a:pt x="666805" y="727960"/>
                  </a:moveTo>
                  <a:lnTo>
                    <a:pt x="124460" y="727960"/>
                  </a:lnTo>
                  <a:cubicBezTo>
                    <a:pt x="55880" y="727960"/>
                    <a:pt x="0" y="672080"/>
                    <a:pt x="0" y="6035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66806" y="0"/>
                  </a:lnTo>
                  <a:cubicBezTo>
                    <a:pt x="735385" y="0"/>
                    <a:pt x="791266" y="55880"/>
                    <a:pt x="791266" y="124460"/>
                  </a:cubicBezTo>
                  <a:lnTo>
                    <a:pt x="791266" y="603500"/>
                  </a:lnTo>
                  <a:cubicBezTo>
                    <a:pt x="791266" y="672080"/>
                    <a:pt x="735385" y="727960"/>
                    <a:pt x="666806" y="727960"/>
                  </a:cubicBezTo>
                  <a:close/>
                </a:path>
              </a:pathLst>
            </a:custGeom>
            <a:solidFill>
              <a:srgbClr val="D9D7D8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" name="Freeform 10"/>
          <p:cNvSpPr/>
          <p:nvPr/>
        </p:nvSpPr>
        <p:spPr>
          <a:xfrm rot="-5400000">
            <a:off x="5746535" y="4407652"/>
            <a:ext cx="483655" cy="483655"/>
          </a:xfrm>
          <a:custGeom>
            <a:avLst/>
            <a:gdLst/>
            <a:ahLst/>
            <a:cxnLst/>
            <a:rect l="l" t="t" r="r" b="b"/>
            <a:pathLst>
              <a:path w="483655" h="483655">
                <a:moveTo>
                  <a:pt x="0" y="0"/>
                </a:moveTo>
                <a:lnTo>
                  <a:pt x="483656" y="0"/>
                </a:lnTo>
                <a:lnTo>
                  <a:pt x="483656" y="483656"/>
                </a:lnTo>
                <a:lnTo>
                  <a:pt x="0" y="483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11"/>
          <p:cNvGrpSpPr/>
          <p:nvPr/>
        </p:nvGrpSpPr>
        <p:grpSpPr>
          <a:xfrm>
            <a:off x="7337413" y="4649480"/>
            <a:ext cx="1961572" cy="1804635"/>
            <a:chOff x="0" y="0"/>
            <a:chExt cx="791265" cy="7279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91266" cy="727960"/>
            </a:xfrm>
            <a:custGeom>
              <a:avLst/>
              <a:gdLst/>
              <a:ahLst/>
              <a:cxnLst/>
              <a:rect l="l" t="t" r="r" b="b"/>
              <a:pathLst>
                <a:path w="791266" h="727960">
                  <a:moveTo>
                    <a:pt x="666805" y="727960"/>
                  </a:moveTo>
                  <a:lnTo>
                    <a:pt x="124460" y="727960"/>
                  </a:lnTo>
                  <a:cubicBezTo>
                    <a:pt x="55880" y="727960"/>
                    <a:pt x="0" y="672080"/>
                    <a:pt x="0" y="6035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66806" y="0"/>
                  </a:lnTo>
                  <a:cubicBezTo>
                    <a:pt x="735385" y="0"/>
                    <a:pt x="791266" y="55880"/>
                    <a:pt x="791266" y="124460"/>
                  </a:cubicBezTo>
                  <a:lnTo>
                    <a:pt x="791266" y="603500"/>
                  </a:lnTo>
                  <a:cubicBezTo>
                    <a:pt x="791266" y="672080"/>
                    <a:pt x="735385" y="727960"/>
                    <a:pt x="666806" y="727960"/>
                  </a:cubicBezTo>
                  <a:close/>
                </a:path>
              </a:pathLst>
            </a:custGeom>
            <a:solidFill>
              <a:srgbClr val="D9D7D8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3" name="Freeform 13"/>
          <p:cNvSpPr/>
          <p:nvPr/>
        </p:nvSpPr>
        <p:spPr>
          <a:xfrm rot="-5400000">
            <a:off x="8076371" y="4407652"/>
            <a:ext cx="483655" cy="483655"/>
          </a:xfrm>
          <a:custGeom>
            <a:avLst/>
            <a:gdLst/>
            <a:ahLst/>
            <a:cxnLst/>
            <a:rect l="l" t="t" r="r" b="b"/>
            <a:pathLst>
              <a:path w="483655" h="483655">
                <a:moveTo>
                  <a:pt x="0" y="0"/>
                </a:moveTo>
                <a:lnTo>
                  <a:pt x="483655" y="0"/>
                </a:lnTo>
                <a:lnTo>
                  <a:pt x="483655" y="483656"/>
                </a:lnTo>
                <a:lnTo>
                  <a:pt x="0" y="483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AutoShape 14"/>
          <p:cNvSpPr/>
          <p:nvPr/>
        </p:nvSpPr>
        <p:spPr>
          <a:xfrm>
            <a:off x="9412" y="8870247"/>
            <a:ext cx="18278588" cy="1416753"/>
          </a:xfrm>
          <a:prstGeom prst="rect">
            <a:avLst/>
          </a:prstGeom>
          <a:solidFill>
            <a:srgbClr val="14110F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15" name="Group 15"/>
          <p:cNvGrpSpPr/>
          <p:nvPr/>
        </p:nvGrpSpPr>
        <p:grpSpPr>
          <a:xfrm>
            <a:off x="312752" y="7453665"/>
            <a:ext cx="1961572" cy="1804635"/>
            <a:chOff x="0" y="0"/>
            <a:chExt cx="791265" cy="72796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91266" cy="727960"/>
            </a:xfrm>
            <a:custGeom>
              <a:avLst/>
              <a:gdLst/>
              <a:ahLst/>
              <a:cxnLst/>
              <a:rect l="l" t="t" r="r" b="b"/>
              <a:pathLst>
                <a:path w="791266" h="727960">
                  <a:moveTo>
                    <a:pt x="666805" y="727960"/>
                  </a:moveTo>
                  <a:lnTo>
                    <a:pt x="124460" y="727960"/>
                  </a:lnTo>
                  <a:cubicBezTo>
                    <a:pt x="55880" y="727960"/>
                    <a:pt x="0" y="672080"/>
                    <a:pt x="0" y="6035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66806" y="0"/>
                  </a:lnTo>
                  <a:cubicBezTo>
                    <a:pt x="735385" y="0"/>
                    <a:pt x="791266" y="55880"/>
                    <a:pt x="791266" y="124460"/>
                  </a:cubicBezTo>
                  <a:lnTo>
                    <a:pt x="791266" y="603500"/>
                  </a:lnTo>
                  <a:cubicBezTo>
                    <a:pt x="791266" y="672080"/>
                    <a:pt x="735385" y="727960"/>
                    <a:pt x="666806" y="727960"/>
                  </a:cubicBezTo>
                  <a:close/>
                </a:path>
              </a:pathLst>
            </a:custGeom>
            <a:solidFill>
              <a:srgbClr val="D9D7D8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7" name="Freeform 17"/>
          <p:cNvSpPr/>
          <p:nvPr/>
        </p:nvSpPr>
        <p:spPr>
          <a:xfrm rot="-5400000">
            <a:off x="1051710" y="7211837"/>
            <a:ext cx="483655" cy="483655"/>
          </a:xfrm>
          <a:custGeom>
            <a:avLst/>
            <a:gdLst/>
            <a:ahLst/>
            <a:cxnLst/>
            <a:rect l="l" t="t" r="r" b="b"/>
            <a:pathLst>
              <a:path w="483655" h="483655">
                <a:moveTo>
                  <a:pt x="0" y="0"/>
                </a:moveTo>
                <a:lnTo>
                  <a:pt x="483655" y="0"/>
                </a:lnTo>
                <a:lnTo>
                  <a:pt x="483655" y="483655"/>
                </a:lnTo>
                <a:lnTo>
                  <a:pt x="0" y="4836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8" name="AutoShape 18"/>
          <p:cNvSpPr/>
          <p:nvPr/>
        </p:nvSpPr>
        <p:spPr>
          <a:xfrm>
            <a:off x="1947559" y="3940097"/>
            <a:ext cx="1093310" cy="0"/>
          </a:xfrm>
          <a:prstGeom prst="line">
            <a:avLst/>
          </a:prstGeom>
          <a:ln w="95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AutoShape 19"/>
          <p:cNvSpPr/>
          <p:nvPr/>
        </p:nvSpPr>
        <p:spPr>
          <a:xfrm>
            <a:off x="4277395" y="3940097"/>
            <a:ext cx="1093310" cy="0"/>
          </a:xfrm>
          <a:prstGeom prst="line">
            <a:avLst/>
          </a:prstGeom>
          <a:ln w="95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AutoShape 20"/>
          <p:cNvSpPr/>
          <p:nvPr/>
        </p:nvSpPr>
        <p:spPr>
          <a:xfrm>
            <a:off x="6607231" y="3940097"/>
            <a:ext cx="1093310" cy="0"/>
          </a:xfrm>
          <a:prstGeom prst="line">
            <a:avLst/>
          </a:prstGeom>
          <a:ln w="95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AutoShape 21"/>
          <p:cNvSpPr/>
          <p:nvPr/>
        </p:nvSpPr>
        <p:spPr>
          <a:xfrm>
            <a:off x="1947559" y="6748855"/>
            <a:ext cx="1093310" cy="0"/>
          </a:xfrm>
          <a:prstGeom prst="line">
            <a:avLst/>
          </a:prstGeom>
          <a:ln w="95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AutoShape 22"/>
          <p:cNvSpPr/>
          <p:nvPr/>
        </p:nvSpPr>
        <p:spPr>
          <a:xfrm>
            <a:off x="4281341" y="6740868"/>
            <a:ext cx="1093310" cy="0"/>
          </a:xfrm>
          <a:prstGeom prst="line">
            <a:avLst/>
          </a:prstGeom>
          <a:ln w="95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Freeform 23"/>
          <p:cNvSpPr/>
          <p:nvPr/>
        </p:nvSpPr>
        <p:spPr>
          <a:xfrm>
            <a:off x="1492359" y="116281"/>
            <a:ext cx="6302570" cy="2363464"/>
          </a:xfrm>
          <a:custGeom>
            <a:avLst/>
            <a:gdLst/>
            <a:ahLst/>
            <a:cxnLst/>
            <a:rect l="l" t="t" r="r" b="b"/>
            <a:pathLst>
              <a:path w="6302570" h="2363464">
                <a:moveTo>
                  <a:pt x="0" y="0"/>
                </a:moveTo>
                <a:lnTo>
                  <a:pt x="6302570" y="0"/>
                </a:lnTo>
                <a:lnTo>
                  <a:pt x="6302570" y="2363464"/>
                </a:lnTo>
                <a:lnTo>
                  <a:pt x="0" y="23634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24" name="Group 24"/>
          <p:cNvGrpSpPr/>
          <p:nvPr/>
        </p:nvGrpSpPr>
        <p:grpSpPr>
          <a:xfrm>
            <a:off x="5012843" y="7442263"/>
            <a:ext cx="1961572" cy="1804635"/>
            <a:chOff x="0" y="0"/>
            <a:chExt cx="791265" cy="72796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91266" cy="727960"/>
            </a:xfrm>
            <a:custGeom>
              <a:avLst/>
              <a:gdLst/>
              <a:ahLst/>
              <a:cxnLst/>
              <a:rect l="l" t="t" r="r" b="b"/>
              <a:pathLst>
                <a:path w="791266" h="727960">
                  <a:moveTo>
                    <a:pt x="666805" y="727960"/>
                  </a:moveTo>
                  <a:lnTo>
                    <a:pt x="124460" y="727960"/>
                  </a:lnTo>
                  <a:cubicBezTo>
                    <a:pt x="55880" y="727960"/>
                    <a:pt x="0" y="672080"/>
                    <a:pt x="0" y="6035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66806" y="0"/>
                  </a:lnTo>
                  <a:cubicBezTo>
                    <a:pt x="735385" y="0"/>
                    <a:pt x="791266" y="55880"/>
                    <a:pt x="791266" y="124460"/>
                  </a:cubicBezTo>
                  <a:lnTo>
                    <a:pt x="791266" y="603500"/>
                  </a:lnTo>
                  <a:cubicBezTo>
                    <a:pt x="791266" y="672080"/>
                    <a:pt x="735385" y="727960"/>
                    <a:pt x="666806" y="727960"/>
                  </a:cubicBezTo>
                  <a:close/>
                </a:path>
              </a:pathLst>
            </a:custGeom>
            <a:solidFill>
              <a:srgbClr val="D9D7D8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6" name="Freeform 26"/>
          <p:cNvSpPr/>
          <p:nvPr/>
        </p:nvSpPr>
        <p:spPr>
          <a:xfrm rot="-5400000">
            <a:off x="5751801" y="7200436"/>
            <a:ext cx="483655" cy="483655"/>
          </a:xfrm>
          <a:custGeom>
            <a:avLst/>
            <a:gdLst/>
            <a:ahLst/>
            <a:cxnLst/>
            <a:rect l="l" t="t" r="r" b="b"/>
            <a:pathLst>
              <a:path w="483655" h="483655">
                <a:moveTo>
                  <a:pt x="0" y="0"/>
                </a:moveTo>
                <a:lnTo>
                  <a:pt x="483655" y="0"/>
                </a:lnTo>
                <a:lnTo>
                  <a:pt x="483655" y="483655"/>
                </a:lnTo>
                <a:lnTo>
                  <a:pt x="0" y="4836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27" name="Group 27"/>
          <p:cNvGrpSpPr/>
          <p:nvPr/>
        </p:nvGrpSpPr>
        <p:grpSpPr>
          <a:xfrm>
            <a:off x="7342679" y="7442263"/>
            <a:ext cx="1961572" cy="1804635"/>
            <a:chOff x="0" y="0"/>
            <a:chExt cx="791265" cy="72796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91266" cy="727960"/>
            </a:xfrm>
            <a:custGeom>
              <a:avLst/>
              <a:gdLst/>
              <a:ahLst/>
              <a:cxnLst/>
              <a:rect l="l" t="t" r="r" b="b"/>
              <a:pathLst>
                <a:path w="791266" h="727960">
                  <a:moveTo>
                    <a:pt x="666805" y="727960"/>
                  </a:moveTo>
                  <a:lnTo>
                    <a:pt x="124460" y="727960"/>
                  </a:lnTo>
                  <a:cubicBezTo>
                    <a:pt x="55880" y="727960"/>
                    <a:pt x="0" y="672080"/>
                    <a:pt x="0" y="6035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66806" y="0"/>
                  </a:lnTo>
                  <a:cubicBezTo>
                    <a:pt x="735385" y="0"/>
                    <a:pt x="791266" y="55880"/>
                    <a:pt x="791266" y="124460"/>
                  </a:cubicBezTo>
                  <a:lnTo>
                    <a:pt x="791266" y="603500"/>
                  </a:lnTo>
                  <a:cubicBezTo>
                    <a:pt x="791266" y="672080"/>
                    <a:pt x="735385" y="727960"/>
                    <a:pt x="666806" y="727960"/>
                  </a:cubicBezTo>
                  <a:close/>
                </a:path>
              </a:pathLst>
            </a:custGeom>
            <a:solidFill>
              <a:srgbClr val="D9D7D8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9" name="Freeform 29"/>
          <p:cNvSpPr/>
          <p:nvPr/>
        </p:nvSpPr>
        <p:spPr>
          <a:xfrm rot="-5400000">
            <a:off x="8081637" y="7200436"/>
            <a:ext cx="483655" cy="483655"/>
          </a:xfrm>
          <a:custGeom>
            <a:avLst/>
            <a:gdLst/>
            <a:ahLst/>
            <a:cxnLst/>
            <a:rect l="l" t="t" r="r" b="b"/>
            <a:pathLst>
              <a:path w="483655" h="483655">
                <a:moveTo>
                  <a:pt x="0" y="0"/>
                </a:moveTo>
                <a:lnTo>
                  <a:pt x="483655" y="0"/>
                </a:lnTo>
                <a:lnTo>
                  <a:pt x="483655" y="483655"/>
                </a:lnTo>
                <a:lnTo>
                  <a:pt x="0" y="4836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0" name="AutoShape 30"/>
          <p:cNvSpPr/>
          <p:nvPr/>
        </p:nvSpPr>
        <p:spPr>
          <a:xfrm>
            <a:off x="6579672" y="6732880"/>
            <a:ext cx="1093310" cy="0"/>
          </a:xfrm>
          <a:prstGeom prst="line">
            <a:avLst/>
          </a:prstGeom>
          <a:ln w="95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31" name="Group 31"/>
          <p:cNvGrpSpPr/>
          <p:nvPr/>
        </p:nvGrpSpPr>
        <p:grpSpPr>
          <a:xfrm>
            <a:off x="11036684" y="264267"/>
            <a:ext cx="7312286" cy="7350122"/>
            <a:chOff x="0" y="0"/>
            <a:chExt cx="9749714" cy="980016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9749714" cy="9800163"/>
            </a:xfrm>
            <a:custGeom>
              <a:avLst/>
              <a:gdLst/>
              <a:ahLst/>
              <a:cxnLst/>
              <a:rect l="l" t="t" r="r" b="b"/>
              <a:pathLst>
                <a:path w="9749714" h="9800163">
                  <a:moveTo>
                    <a:pt x="0" y="0"/>
                  </a:moveTo>
                  <a:lnTo>
                    <a:pt x="9749714" y="0"/>
                  </a:lnTo>
                  <a:lnTo>
                    <a:pt x="9749714" y="9800163"/>
                  </a:lnTo>
                  <a:lnTo>
                    <a:pt x="0" y="9800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126" t="-4058" r="-5163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3"/>
            <p:cNvSpPr/>
            <p:nvPr/>
          </p:nvSpPr>
          <p:spPr>
            <a:xfrm rot="1636898">
              <a:off x="1741345" y="6193177"/>
              <a:ext cx="1514478" cy="1383854"/>
            </a:xfrm>
            <a:custGeom>
              <a:avLst/>
              <a:gdLst/>
              <a:ahLst/>
              <a:cxnLst/>
              <a:rect l="l" t="t" r="r" b="b"/>
              <a:pathLst>
                <a:path w="1514478" h="1383854">
                  <a:moveTo>
                    <a:pt x="0" y="0"/>
                  </a:moveTo>
                  <a:lnTo>
                    <a:pt x="1514478" y="0"/>
                  </a:lnTo>
                  <a:lnTo>
                    <a:pt x="1514478" y="1383854"/>
                  </a:lnTo>
                  <a:lnTo>
                    <a:pt x="0" y="13838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9671195" y="7453665"/>
            <a:ext cx="1961572" cy="1804635"/>
            <a:chOff x="0" y="0"/>
            <a:chExt cx="791265" cy="72796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791266" cy="727960"/>
            </a:xfrm>
            <a:custGeom>
              <a:avLst/>
              <a:gdLst/>
              <a:ahLst/>
              <a:cxnLst/>
              <a:rect l="l" t="t" r="r" b="b"/>
              <a:pathLst>
                <a:path w="791266" h="727960">
                  <a:moveTo>
                    <a:pt x="666805" y="727960"/>
                  </a:moveTo>
                  <a:lnTo>
                    <a:pt x="124460" y="727960"/>
                  </a:lnTo>
                  <a:cubicBezTo>
                    <a:pt x="55880" y="727960"/>
                    <a:pt x="0" y="672080"/>
                    <a:pt x="0" y="6035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66806" y="0"/>
                  </a:lnTo>
                  <a:cubicBezTo>
                    <a:pt x="735385" y="0"/>
                    <a:pt x="791266" y="55880"/>
                    <a:pt x="791266" y="124460"/>
                  </a:cubicBezTo>
                  <a:lnTo>
                    <a:pt x="791266" y="603500"/>
                  </a:lnTo>
                  <a:cubicBezTo>
                    <a:pt x="791266" y="672080"/>
                    <a:pt x="735385" y="727960"/>
                    <a:pt x="666806" y="727960"/>
                  </a:cubicBezTo>
                  <a:close/>
                </a:path>
              </a:pathLst>
            </a:custGeom>
            <a:solidFill>
              <a:srgbClr val="D9D7D8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6" name="AutoShape 36"/>
          <p:cNvSpPr/>
          <p:nvPr/>
        </p:nvSpPr>
        <p:spPr>
          <a:xfrm>
            <a:off x="8971419" y="6732880"/>
            <a:ext cx="1093310" cy="0"/>
          </a:xfrm>
          <a:prstGeom prst="line">
            <a:avLst/>
          </a:prstGeom>
          <a:ln w="95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7" name="Freeform 37"/>
          <p:cNvSpPr/>
          <p:nvPr/>
        </p:nvSpPr>
        <p:spPr>
          <a:xfrm rot="-5400000">
            <a:off x="10410153" y="7211837"/>
            <a:ext cx="483655" cy="483655"/>
          </a:xfrm>
          <a:custGeom>
            <a:avLst/>
            <a:gdLst/>
            <a:ahLst/>
            <a:cxnLst/>
            <a:rect l="l" t="t" r="r" b="b"/>
            <a:pathLst>
              <a:path w="483655" h="483655">
                <a:moveTo>
                  <a:pt x="0" y="0"/>
                </a:moveTo>
                <a:lnTo>
                  <a:pt x="483656" y="0"/>
                </a:lnTo>
                <a:lnTo>
                  <a:pt x="483656" y="483655"/>
                </a:lnTo>
                <a:lnTo>
                  <a:pt x="0" y="4836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8" name="Group 38"/>
          <p:cNvGrpSpPr/>
          <p:nvPr/>
        </p:nvGrpSpPr>
        <p:grpSpPr>
          <a:xfrm>
            <a:off x="2681688" y="7442263"/>
            <a:ext cx="1961572" cy="1804635"/>
            <a:chOff x="0" y="0"/>
            <a:chExt cx="791265" cy="72796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791266" cy="727960"/>
            </a:xfrm>
            <a:custGeom>
              <a:avLst/>
              <a:gdLst/>
              <a:ahLst/>
              <a:cxnLst/>
              <a:rect l="l" t="t" r="r" b="b"/>
              <a:pathLst>
                <a:path w="791266" h="727960">
                  <a:moveTo>
                    <a:pt x="666805" y="727960"/>
                  </a:moveTo>
                  <a:lnTo>
                    <a:pt x="124460" y="727960"/>
                  </a:lnTo>
                  <a:cubicBezTo>
                    <a:pt x="55880" y="727960"/>
                    <a:pt x="0" y="672080"/>
                    <a:pt x="0" y="6035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66806" y="0"/>
                  </a:lnTo>
                  <a:cubicBezTo>
                    <a:pt x="735385" y="0"/>
                    <a:pt x="791266" y="55880"/>
                    <a:pt x="791266" y="124460"/>
                  </a:cubicBezTo>
                  <a:lnTo>
                    <a:pt x="791266" y="603500"/>
                  </a:lnTo>
                  <a:cubicBezTo>
                    <a:pt x="791266" y="672080"/>
                    <a:pt x="735385" y="727960"/>
                    <a:pt x="666806" y="727960"/>
                  </a:cubicBezTo>
                  <a:close/>
                </a:path>
              </a:pathLst>
            </a:custGeom>
            <a:solidFill>
              <a:srgbClr val="D9D7D8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" name="Freeform 40"/>
          <p:cNvSpPr/>
          <p:nvPr/>
        </p:nvSpPr>
        <p:spPr>
          <a:xfrm rot="-5400000">
            <a:off x="3420646" y="7200436"/>
            <a:ext cx="483655" cy="483655"/>
          </a:xfrm>
          <a:custGeom>
            <a:avLst/>
            <a:gdLst/>
            <a:ahLst/>
            <a:cxnLst/>
            <a:rect l="l" t="t" r="r" b="b"/>
            <a:pathLst>
              <a:path w="483655" h="483655">
                <a:moveTo>
                  <a:pt x="0" y="0"/>
                </a:moveTo>
                <a:lnTo>
                  <a:pt x="483655" y="0"/>
                </a:lnTo>
                <a:lnTo>
                  <a:pt x="483655" y="483655"/>
                </a:lnTo>
                <a:lnTo>
                  <a:pt x="0" y="4836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1" name="TextBox 41"/>
          <p:cNvSpPr txBox="1"/>
          <p:nvPr/>
        </p:nvSpPr>
        <p:spPr>
          <a:xfrm>
            <a:off x="523068" y="7785107"/>
            <a:ext cx="1540939" cy="1317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13"/>
              </a:lnSpc>
            </a:pPr>
            <a:r>
              <a:rPr lang="en-US" sz="1509" spc="30" dirty="0">
                <a:solidFill>
                  <a:srgbClr val="000000"/>
                </a:solidFill>
                <a:latin typeface="Roboto"/>
              </a:rPr>
              <a:t>Wirtz corp aligns their beverage business to form Wirtz Beverage Group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15927" y="6555217"/>
            <a:ext cx="1155221" cy="340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6"/>
              </a:lnSpc>
              <a:spcBef>
                <a:spcPct val="0"/>
              </a:spcBef>
            </a:pPr>
            <a:r>
              <a:rPr lang="en-US" sz="2012" spc="-20" dirty="0">
                <a:solidFill>
                  <a:srgbClr val="000000"/>
                </a:solidFill>
                <a:latin typeface="Roboto Bold"/>
              </a:rPr>
              <a:t>2010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58222" y="5149193"/>
            <a:ext cx="1540939" cy="882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8"/>
              </a:lnSpc>
            </a:pPr>
            <a:r>
              <a:rPr lang="en-US" sz="1677" spc="33" dirty="0">
                <a:solidFill>
                  <a:srgbClr val="000000"/>
                </a:solidFill>
                <a:latin typeface="Roboto"/>
              </a:rPr>
              <a:t>McKesson</a:t>
            </a:r>
          </a:p>
          <a:p>
            <a:pPr algn="ctr">
              <a:lnSpc>
                <a:spcPts val="2348"/>
              </a:lnSpc>
            </a:pPr>
            <a:r>
              <a:rPr lang="en-US" sz="1677" spc="33" dirty="0">
                <a:solidFill>
                  <a:srgbClr val="000000"/>
                </a:solidFill>
                <a:latin typeface="Roboto"/>
              </a:rPr>
              <a:t>Wine &amp; Spirits </a:t>
            </a:r>
          </a:p>
          <a:p>
            <a:pPr marL="0" lvl="0" indent="0" algn="ctr">
              <a:lnSpc>
                <a:spcPts val="2348"/>
              </a:lnSpc>
            </a:pPr>
            <a:r>
              <a:rPr lang="en-US" sz="1677" spc="33" dirty="0">
                <a:solidFill>
                  <a:srgbClr val="000000"/>
                </a:solidFill>
                <a:latin typeface="Roboto"/>
              </a:rPr>
              <a:t>Established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51081" y="3751032"/>
            <a:ext cx="1155221" cy="340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6"/>
              </a:lnSpc>
              <a:spcBef>
                <a:spcPct val="0"/>
              </a:spcBef>
            </a:pPr>
            <a:r>
              <a:rPr lang="en-US" sz="2012" spc="-20" dirty="0">
                <a:solidFill>
                  <a:srgbClr val="000000"/>
                </a:solidFill>
                <a:latin typeface="Roboto Bold"/>
              </a:rPr>
              <a:t>1934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2888058" y="4980922"/>
            <a:ext cx="1540939" cy="1317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3"/>
              </a:lnSpc>
            </a:pPr>
            <a:r>
              <a:rPr lang="en-US" sz="1509" spc="30" dirty="0">
                <a:solidFill>
                  <a:srgbClr val="000000"/>
                </a:solidFill>
                <a:latin typeface="Roboto"/>
              </a:rPr>
              <a:t>Charles </a:t>
            </a:r>
          </a:p>
          <a:p>
            <a:pPr algn="ctr">
              <a:lnSpc>
                <a:spcPts val="2113"/>
              </a:lnSpc>
            </a:pPr>
            <a:r>
              <a:rPr lang="en-US" sz="1509" spc="30" dirty="0">
                <a:solidFill>
                  <a:srgbClr val="000000"/>
                </a:solidFill>
                <a:latin typeface="Roboto"/>
              </a:rPr>
              <a:t>Merinoff, Sr. founds </a:t>
            </a:r>
          </a:p>
          <a:p>
            <a:pPr marL="0" lvl="0" indent="0" algn="ctr">
              <a:lnSpc>
                <a:spcPts val="2113"/>
              </a:lnSpc>
            </a:pPr>
            <a:r>
              <a:rPr lang="en-US" sz="1509" spc="30" dirty="0">
                <a:solidFill>
                  <a:srgbClr val="000000"/>
                </a:solidFill>
                <a:latin typeface="Roboto"/>
              </a:rPr>
              <a:t>Blue Crest Wine &amp; Spirits Corp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080917" y="3751032"/>
            <a:ext cx="1155221" cy="340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6"/>
              </a:lnSpc>
              <a:spcBef>
                <a:spcPct val="0"/>
              </a:spcBef>
            </a:pPr>
            <a:r>
              <a:rPr lang="en-US" sz="2012" spc="-20" dirty="0">
                <a:solidFill>
                  <a:srgbClr val="000000"/>
                </a:solidFill>
                <a:latin typeface="Roboto Bold"/>
              </a:rPr>
              <a:t>1944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217893" y="4980922"/>
            <a:ext cx="1540939" cy="1317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3"/>
              </a:lnSpc>
            </a:pPr>
            <a:r>
              <a:rPr lang="en-US" sz="1509" spc="30" dirty="0">
                <a:solidFill>
                  <a:srgbClr val="000000"/>
                </a:solidFill>
                <a:latin typeface="Roboto"/>
              </a:rPr>
              <a:t>Arthur Wirtz</a:t>
            </a:r>
          </a:p>
          <a:p>
            <a:pPr algn="ctr">
              <a:lnSpc>
                <a:spcPts val="2113"/>
              </a:lnSpc>
            </a:pPr>
            <a:r>
              <a:rPr lang="en-US" sz="1509" spc="30" dirty="0">
                <a:solidFill>
                  <a:srgbClr val="000000"/>
                </a:solidFill>
                <a:latin typeface="Roboto"/>
              </a:rPr>
              <a:t>enters the wholesale bev business in</a:t>
            </a:r>
          </a:p>
          <a:p>
            <a:pPr marL="0" lvl="0" indent="0" algn="ctr">
              <a:lnSpc>
                <a:spcPts val="2113"/>
              </a:lnSpc>
            </a:pPr>
            <a:r>
              <a:rPr lang="en-US" sz="1509" spc="30" dirty="0">
                <a:solidFill>
                  <a:srgbClr val="000000"/>
                </a:solidFill>
                <a:latin typeface="Roboto"/>
              </a:rPr>
              <a:t> IL &amp; WI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410752" y="3751032"/>
            <a:ext cx="1155221" cy="340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6"/>
              </a:lnSpc>
              <a:spcBef>
                <a:spcPct val="0"/>
              </a:spcBef>
            </a:pPr>
            <a:r>
              <a:rPr lang="en-US" sz="2012" spc="-20" dirty="0">
                <a:solidFill>
                  <a:srgbClr val="000000"/>
                </a:solidFill>
                <a:latin typeface="Roboto Bold"/>
              </a:rPr>
              <a:t>1945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547729" y="4980922"/>
            <a:ext cx="1540939" cy="1317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13"/>
              </a:lnSpc>
            </a:pPr>
            <a:r>
              <a:rPr lang="en-US" sz="1509" spc="30" dirty="0">
                <a:solidFill>
                  <a:srgbClr val="000000"/>
                </a:solidFill>
                <a:latin typeface="Roboto"/>
              </a:rPr>
              <a:t>McKesson &amp; Merinoff holdings merge to form Charmer Sunbelt Group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740588" y="3751032"/>
            <a:ext cx="1155221" cy="340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6"/>
              </a:lnSpc>
              <a:spcBef>
                <a:spcPct val="0"/>
              </a:spcBef>
            </a:pPr>
            <a:r>
              <a:rPr lang="en-US" sz="2012" spc="-20" dirty="0">
                <a:solidFill>
                  <a:srgbClr val="000000"/>
                </a:solidFill>
                <a:latin typeface="Roboto Bold"/>
              </a:rPr>
              <a:t>1997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2892004" y="7773706"/>
            <a:ext cx="1540939" cy="1317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3"/>
              </a:lnSpc>
            </a:pPr>
            <a:r>
              <a:rPr lang="en-US" sz="1509" spc="30" dirty="0">
                <a:solidFill>
                  <a:srgbClr val="000000"/>
                </a:solidFill>
                <a:latin typeface="Roboto"/>
              </a:rPr>
              <a:t>Wirtz Beverage</a:t>
            </a:r>
          </a:p>
          <a:p>
            <a:pPr marL="0" lvl="0" indent="0" algn="ctr">
              <a:lnSpc>
                <a:spcPts val="2113"/>
              </a:lnSpc>
            </a:pPr>
            <a:r>
              <a:rPr lang="en-US" sz="1509" spc="30" dirty="0">
                <a:solidFill>
                  <a:srgbClr val="000000"/>
                </a:solidFill>
                <a:latin typeface="Roboto"/>
              </a:rPr>
              <a:t>establishes an International footprint with Canada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084863" y="6543816"/>
            <a:ext cx="1155221" cy="340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6"/>
              </a:lnSpc>
              <a:spcBef>
                <a:spcPct val="0"/>
              </a:spcBef>
            </a:pPr>
            <a:r>
              <a:rPr lang="en-US" sz="2012" spc="-20" dirty="0">
                <a:solidFill>
                  <a:srgbClr val="000000"/>
                </a:solidFill>
                <a:latin typeface="Roboto Bold"/>
              </a:rPr>
              <a:t>2015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58104" y="2654490"/>
            <a:ext cx="8269578" cy="747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8"/>
              </a:lnSpc>
            </a:pPr>
            <a:r>
              <a:rPr lang="en-US" sz="2290" spc="45" dirty="0">
                <a:solidFill>
                  <a:srgbClr val="000000"/>
                </a:solidFill>
                <a:latin typeface="Roboto"/>
              </a:rPr>
              <a:t>Two Families with a Rich Heritage &amp; Strong Next Generation Leadership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223159" y="7809887"/>
            <a:ext cx="1540939" cy="1317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3"/>
              </a:lnSpc>
            </a:pPr>
            <a:r>
              <a:rPr lang="en-US" sz="1509" spc="30" dirty="0">
                <a:solidFill>
                  <a:srgbClr val="000000"/>
                </a:solidFill>
                <a:latin typeface="Roboto"/>
              </a:rPr>
              <a:t>Wirtz Bev &amp; Charmer Sunbelt</a:t>
            </a:r>
          </a:p>
          <a:p>
            <a:pPr algn="ctr">
              <a:lnSpc>
                <a:spcPts val="2113"/>
              </a:lnSpc>
            </a:pPr>
            <a:r>
              <a:rPr lang="en-US" sz="1509" spc="30" dirty="0">
                <a:solidFill>
                  <a:srgbClr val="000000"/>
                </a:solidFill>
                <a:latin typeface="Roboto"/>
              </a:rPr>
              <a:t>merge to form</a:t>
            </a:r>
          </a:p>
          <a:p>
            <a:pPr marL="0" lvl="0" indent="0" algn="ctr">
              <a:lnSpc>
                <a:spcPts val="2113"/>
              </a:lnSpc>
            </a:pPr>
            <a:r>
              <a:rPr lang="en-US" sz="1509" spc="30" dirty="0">
                <a:solidFill>
                  <a:srgbClr val="000000"/>
                </a:solidFill>
                <a:latin typeface="Roboto"/>
              </a:rPr>
              <a:t>Breakthru Beverage Group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416018" y="6543816"/>
            <a:ext cx="1155221" cy="340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6"/>
              </a:lnSpc>
              <a:spcBef>
                <a:spcPct val="0"/>
              </a:spcBef>
            </a:pPr>
            <a:r>
              <a:rPr lang="en-US" sz="2012" spc="-20" dirty="0">
                <a:solidFill>
                  <a:srgbClr val="000000"/>
                </a:solidFill>
                <a:latin typeface="Roboto Bold"/>
              </a:rPr>
              <a:t>2016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7552995" y="7734478"/>
            <a:ext cx="1540939" cy="1478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5"/>
              </a:lnSpc>
            </a:pPr>
            <a:r>
              <a:rPr lang="en-US" sz="1425" spc="28" dirty="0">
                <a:solidFill>
                  <a:srgbClr val="000000"/>
                </a:solidFill>
                <a:latin typeface="Roboto"/>
              </a:rPr>
              <a:t>Breakthru Beverage Group</a:t>
            </a:r>
          </a:p>
          <a:p>
            <a:pPr marL="0" lvl="0" indent="0" algn="ctr">
              <a:lnSpc>
                <a:spcPts val="1995"/>
              </a:lnSpc>
            </a:pPr>
            <a:r>
              <a:rPr lang="en-US" sz="1425" spc="28" dirty="0">
                <a:solidFill>
                  <a:srgbClr val="000000"/>
                </a:solidFill>
                <a:latin typeface="Roboto"/>
              </a:rPr>
              <a:t>acquires J.J. Taylor, expanding its beer footprint in MN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745854" y="6543816"/>
            <a:ext cx="1155221" cy="340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6"/>
              </a:lnSpc>
              <a:spcBef>
                <a:spcPct val="0"/>
              </a:spcBef>
            </a:pPr>
            <a:r>
              <a:rPr lang="en-US" sz="2012" spc="-20" dirty="0">
                <a:solidFill>
                  <a:srgbClr val="000000"/>
                </a:solidFill>
                <a:latin typeface="Roboto Bold"/>
              </a:rPr>
              <a:t>2022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9881511" y="7745879"/>
            <a:ext cx="1540939" cy="1478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5"/>
              </a:lnSpc>
            </a:pPr>
            <a:r>
              <a:rPr lang="en-US" sz="1425" spc="28" dirty="0">
                <a:solidFill>
                  <a:srgbClr val="000000"/>
                </a:solidFill>
                <a:latin typeface="Roboto"/>
              </a:rPr>
              <a:t>Breakthru Beverage Group</a:t>
            </a:r>
          </a:p>
          <a:p>
            <a:pPr marL="0" lvl="0" indent="0" algn="ctr">
              <a:lnSpc>
                <a:spcPts val="1995"/>
              </a:lnSpc>
            </a:pPr>
            <a:r>
              <a:rPr lang="en-US" sz="1425" spc="28" dirty="0">
                <a:solidFill>
                  <a:srgbClr val="000000"/>
                </a:solidFill>
                <a:latin typeface="Roboto"/>
              </a:rPr>
              <a:t>acquires Major Brands, expanding its footprint into MO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0102829" y="6543047"/>
            <a:ext cx="1155221" cy="340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6"/>
              </a:lnSpc>
              <a:spcBef>
                <a:spcPct val="0"/>
              </a:spcBef>
            </a:pPr>
            <a:r>
              <a:rPr lang="en-US" sz="2012" spc="-20" dirty="0">
                <a:solidFill>
                  <a:srgbClr val="000000"/>
                </a:solidFill>
                <a:latin typeface="Roboto Bold"/>
              </a:rPr>
              <a:t>2022</a:t>
            </a:r>
          </a:p>
        </p:txBody>
      </p:sp>
      <p:grpSp>
        <p:nvGrpSpPr>
          <p:cNvPr id="60" name="Group 60"/>
          <p:cNvGrpSpPr/>
          <p:nvPr/>
        </p:nvGrpSpPr>
        <p:grpSpPr>
          <a:xfrm>
            <a:off x="11995926" y="7453665"/>
            <a:ext cx="1961572" cy="1804635"/>
            <a:chOff x="0" y="0"/>
            <a:chExt cx="791265" cy="72796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791266" cy="727960"/>
            </a:xfrm>
            <a:custGeom>
              <a:avLst/>
              <a:gdLst/>
              <a:ahLst/>
              <a:cxnLst/>
              <a:rect l="l" t="t" r="r" b="b"/>
              <a:pathLst>
                <a:path w="791266" h="727960">
                  <a:moveTo>
                    <a:pt x="666805" y="727960"/>
                  </a:moveTo>
                  <a:lnTo>
                    <a:pt x="124460" y="727960"/>
                  </a:lnTo>
                  <a:cubicBezTo>
                    <a:pt x="55880" y="727960"/>
                    <a:pt x="0" y="672080"/>
                    <a:pt x="0" y="6035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66806" y="0"/>
                  </a:lnTo>
                  <a:cubicBezTo>
                    <a:pt x="735385" y="0"/>
                    <a:pt x="791266" y="55880"/>
                    <a:pt x="791266" y="124460"/>
                  </a:cubicBezTo>
                  <a:lnTo>
                    <a:pt x="791266" y="603500"/>
                  </a:lnTo>
                  <a:cubicBezTo>
                    <a:pt x="791266" y="672080"/>
                    <a:pt x="735385" y="727960"/>
                    <a:pt x="666806" y="727960"/>
                  </a:cubicBezTo>
                  <a:close/>
                </a:path>
              </a:pathLst>
            </a:custGeom>
            <a:solidFill>
              <a:srgbClr val="D9D7D8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2" name="AutoShape 62"/>
          <p:cNvSpPr/>
          <p:nvPr/>
        </p:nvSpPr>
        <p:spPr>
          <a:xfrm>
            <a:off x="11296150" y="6732111"/>
            <a:ext cx="1093310" cy="0"/>
          </a:xfrm>
          <a:prstGeom prst="line">
            <a:avLst/>
          </a:prstGeom>
          <a:ln w="95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63" name="Freeform 63"/>
          <p:cNvSpPr/>
          <p:nvPr/>
        </p:nvSpPr>
        <p:spPr>
          <a:xfrm rot="-5400000">
            <a:off x="12734884" y="7211837"/>
            <a:ext cx="483655" cy="483655"/>
          </a:xfrm>
          <a:custGeom>
            <a:avLst/>
            <a:gdLst/>
            <a:ahLst/>
            <a:cxnLst/>
            <a:rect l="l" t="t" r="r" b="b"/>
            <a:pathLst>
              <a:path w="483655" h="483655">
                <a:moveTo>
                  <a:pt x="0" y="0"/>
                </a:moveTo>
                <a:lnTo>
                  <a:pt x="483656" y="0"/>
                </a:lnTo>
                <a:lnTo>
                  <a:pt x="483656" y="483655"/>
                </a:lnTo>
                <a:lnTo>
                  <a:pt x="0" y="4836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4" name="TextBox 64"/>
          <p:cNvSpPr txBox="1"/>
          <p:nvPr/>
        </p:nvSpPr>
        <p:spPr>
          <a:xfrm>
            <a:off x="12206242" y="7736354"/>
            <a:ext cx="1540939" cy="1332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525" spc="30" dirty="0">
                <a:solidFill>
                  <a:srgbClr val="000000"/>
                </a:solidFill>
                <a:latin typeface="Roboto"/>
              </a:rPr>
              <a:t>Breakthru Beverage Group</a:t>
            </a:r>
          </a:p>
          <a:p>
            <a:pPr marL="0" lvl="0" indent="0" algn="ctr">
              <a:lnSpc>
                <a:spcPts val="2135"/>
              </a:lnSpc>
            </a:pPr>
            <a:r>
              <a:rPr lang="en-US" sz="1525" spc="30" dirty="0">
                <a:solidFill>
                  <a:srgbClr val="000000"/>
                </a:solidFill>
                <a:latin typeface="Roboto"/>
              </a:rPr>
              <a:t> acquires Wine  Warehouse in CA in April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2427560" y="6543047"/>
            <a:ext cx="1155221" cy="340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6"/>
              </a:lnSpc>
              <a:spcBef>
                <a:spcPct val="0"/>
              </a:spcBef>
            </a:pPr>
            <a:r>
              <a:rPr lang="en-US" sz="2012" spc="-20" dirty="0">
                <a:solidFill>
                  <a:srgbClr val="000000"/>
                </a:solidFill>
                <a:latin typeface="Roboto Bold"/>
              </a:rPr>
              <a:t>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7984" y="1797199"/>
            <a:ext cx="2607816" cy="3616230"/>
            <a:chOff x="0" y="0"/>
            <a:chExt cx="848641" cy="11768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8641" cy="1176801"/>
            </a:xfrm>
            <a:custGeom>
              <a:avLst/>
              <a:gdLst/>
              <a:ahLst/>
              <a:cxnLst/>
              <a:rect l="l" t="t" r="r" b="b"/>
              <a:pathLst>
                <a:path w="848641" h="1176801">
                  <a:moveTo>
                    <a:pt x="724181" y="1176801"/>
                  </a:moveTo>
                  <a:lnTo>
                    <a:pt x="124460" y="1176801"/>
                  </a:lnTo>
                  <a:cubicBezTo>
                    <a:pt x="55880" y="1176801"/>
                    <a:pt x="0" y="1120921"/>
                    <a:pt x="0" y="105234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4181" y="0"/>
                  </a:lnTo>
                  <a:cubicBezTo>
                    <a:pt x="792761" y="0"/>
                    <a:pt x="848641" y="55880"/>
                    <a:pt x="848641" y="124460"/>
                  </a:cubicBezTo>
                  <a:lnTo>
                    <a:pt x="848641" y="1052341"/>
                  </a:lnTo>
                  <a:cubicBezTo>
                    <a:pt x="848641" y="1120921"/>
                    <a:pt x="792761" y="1176801"/>
                    <a:pt x="724181" y="117680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126984" y="5840049"/>
            <a:ext cx="2607816" cy="3616230"/>
            <a:chOff x="0" y="0"/>
            <a:chExt cx="848641" cy="11768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48641" cy="1176801"/>
            </a:xfrm>
            <a:custGeom>
              <a:avLst/>
              <a:gdLst/>
              <a:ahLst/>
              <a:cxnLst/>
              <a:rect l="l" t="t" r="r" b="b"/>
              <a:pathLst>
                <a:path w="848641" h="1176801">
                  <a:moveTo>
                    <a:pt x="724181" y="1176801"/>
                  </a:moveTo>
                  <a:lnTo>
                    <a:pt x="124460" y="1176801"/>
                  </a:lnTo>
                  <a:cubicBezTo>
                    <a:pt x="55880" y="1176801"/>
                    <a:pt x="0" y="1120921"/>
                    <a:pt x="0" y="105234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4181" y="0"/>
                  </a:lnTo>
                  <a:cubicBezTo>
                    <a:pt x="792761" y="0"/>
                    <a:pt x="848641" y="55880"/>
                    <a:pt x="848641" y="124460"/>
                  </a:cubicBezTo>
                  <a:lnTo>
                    <a:pt x="848641" y="1052341"/>
                  </a:lnTo>
                  <a:cubicBezTo>
                    <a:pt x="848641" y="1120921"/>
                    <a:pt x="792761" y="1176801"/>
                    <a:pt x="724181" y="117680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820460" y="1797199"/>
            <a:ext cx="2607816" cy="3616230"/>
            <a:chOff x="0" y="0"/>
            <a:chExt cx="848641" cy="11768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48641" cy="1176801"/>
            </a:xfrm>
            <a:custGeom>
              <a:avLst/>
              <a:gdLst/>
              <a:ahLst/>
              <a:cxnLst/>
              <a:rect l="l" t="t" r="r" b="b"/>
              <a:pathLst>
                <a:path w="848641" h="1176801">
                  <a:moveTo>
                    <a:pt x="724181" y="1176801"/>
                  </a:moveTo>
                  <a:lnTo>
                    <a:pt x="124460" y="1176801"/>
                  </a:lnTo>
                  <a:cubicBezTo>
                    <a:pt x="55880" y="1176801"/>
                    <a:pt x="0" y="1120921"/>
                    <a:pt x="0" y="105234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4181" y="0"/>
                  </a:lnTo>
                  <a:cubicBezTo>
                    <a:pt x="792761" y="0"/>
                    <a:pt x="848641" y="55880"/>
                    <a:pt x="848641" y="124460"/>
                  </a:cubicBezTo>
                  <a:lnTo>
                    <a:pt x="848641" y="1052341"/>
                  </a:lnTo>
                  <a:cubicBezTo>
                    <a:pt x="848641" y="1120921"/>
                    <a:pt x="792761" y="1176801"/>
                    <a:pt x="724181" y="117680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" name="Freeform 8"/>
          <p:cNvSpPr/>
          <p:nvPr/>
        </p:nvSpPr>
        <p:spPr>
          <a:xfrm>
            <a:off x="15742691" y="6142999"/>
            <a:ext cx="1981067" cy="3214713"/>
          </a:xfrm>
          <a:custGeom>
            <a:avLst/>
            <a:gdLst/>
            <a:ahLst/>
            <a:cxnLst/>
            <a:rect l="l" t="t" r="r" b="b"/>
            <a:pathLst>
              <a:path w="1981067" h="3214713">
                <a:moveTo>
                  <a:pt x="0" y="0"/>
                </a:moveTo>
                <a:lnTo>
                  <a:pt x="1981067" y="0"/>
                </a:lnTo>
                <a:lnTo>
                  <a:pt x="1981067" y="3214713"/>
                </a:lnTo>
                <a:lnTo>
                  <a:pt x="0" y="32147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9" name="Group 9"/>
          <p:cNvGrpSpPr/>
          <p:nvPr/>
        </p:nvGrpSpPr>
        <p:grpSpPr>
          <a:xfrm>
            <a:off x="12022584" y="5840049"/>
            <a:ext cx="2607816" cy="3616230"/>
            <a:chOff x="0" y="0"/>
            <a:chExt cx="848641" cy="117680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48641" cy="1176801"/>
            </a:xfrm>
            <a:custGeom>
              <a:avLst/>
              <a:gdLst/>
              <a:ahLst/>
              <a:cxnLst/>
              <a:rect l="l" t="t" r="r" b="b"/>
              <a:pathLst>
                <a:path w="848641" h="1176801">
                  <a:moveTo>
                    <a:pt x="724181" y="1176801"/>
                  </a:moveTo>
                  <a:lnTo>
                    <a:pt x="124460" y="1176801"/>
                  </a:lnTo>
                  <a:cubicBezTo>
                    <a:pt x="55880" y="1176801"/>
                    <a:pt x="0" y="1120921"/>
                    <a:pt x="0" y="105234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4181" y="0"/>
                  </a:lnTo>
                  <a:cubicBezTo>
                    <a:pt x="792761" y="0"/>
                    <a:pt x="848641" y="55880"/>
                    <a:pt x="848641" y="124460"/>
                  </a:cubicBezTo>
                  <a:lnTo>
                    <a:pt x="848641" y="1052341"/>
                  </a:lnTo>
                  <a:cubicBezTo>
                    <a:pt x="848641" y="1120921"/>
                    <a:pt x="792761" y="1176801"/>
                    <a:pt x="724181" y="117680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744200" y="1797199"/>
            <a:ext cx="2607816" cy="3616230"/>
            <a:chOff x="0" y="0"/>
            <a:chExt cx="848641" cy="117680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48641" cy="1176801"/>
            </a:xfrm>
            <a:custGeom>
              <a:avLst/>
              <a:gdLst/>
              <a:ahLst/>
              <a:cxnLst/>
              <a:rect l="l" t="t" r="r" b="b"/>
              <a:pathLst>
                <a:path w="848641" h="1176801">
                  <a:moveTo>
                    <a:pt x="724181" y="1176801"/>
                  </a:moveTo>
                  <a:lnTo>
                    <a:pt x="124460" y="1176801"/>
                  </a:lnTo>
                  <a:cubicBezTo>
                    <a:pt x="55880" y="1176801"/>
                    <a:pt x="0" y="1120921"/>
                    <a:pt x="0" y="105234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4181" y="0"/>
                  </a:lnTo>
                  <a:cubicBezTo>
                    <a:pt x="792761" y="0"/>
                    <a:pt x="848641" y="55880"/>
                    <a:pt x="848641" y="124460"/>
                  </a:cubicBezTo>
                  <a:lnTo>
                    <a:pt x="848641" y="1052341"/>
                  </a:lnTo>
                  <a:cubicBezTo>
                    <a:pt x="848641" y="1120921"/>
                    <a:pt x="792761" y="1176801"/>
                    <a:pt x="724181" y="117680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2175231" y="2066502"/>
            <a:ext cx="2075431" cy="2075431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t="-6279" b="-43503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9414231" y="6109352"/>
            <a:ext cx="2075431" cy="2075431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8107707" y="2066502"/>
            <a:ext cx="2075431" cy="2075431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5"/>
              <a:stretch>
                <a:fillRect t="-10157" b="-39625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1005448" y="2066502"/>
            <a:ext cx="2075431" cy="2075431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6"/>
              <a:stretch>
                <a:fillRect t="-9381" b="-40401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318768" y="5840049"/>
            <a:ext cx="2607816" cy="3616230"/>
            <a:chOff x="0" y="0"/>
            <a:chExt cx="848641" cy="117680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48641" cy="1176801"/>
            </a:xfrm>
            <a:custGeom>
              <a:avLst/>
              <a:gdLst/>
              <a:ahLst/>
              <a:cxnLst/>
              <a:rect l="l" t="t" r="r" b="b"/>
              <a:pathLst>
                <a:path w="848641" h="1176801">
                  <a:moveTo>
                    <a:pt x="724181" y="1176801"/>
                  </a:moveTo>
                  <a:lnTo>
                    <a:pt x="124460" y="1176801"/>
                  </a:lnTo>
                  <a:cubicBezTo>
                    <a:pt x="55880" y="1176801"/>
                    <a:pt x="0" y="1120921"/>
                    <a:pt x="0" y="105234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4181" y="0"/>
                  </a:lnTo>
                  <a:cubicBezTo>
                    <a:pt x="792761" y="0"/>
                    <a:pt x="848641" y="55880"/>
                    <a:pt x="848641" y="124460"/>
                  </a:cubicBezTo>
                  <a:lnTo>
                    <a:pt x="848641" y="1052341"/>
                  </a:lnTo>
                  <a:cubicBezTo>
                    <a:pt x="848641" y="1120921"/>
                    <a:pt x="792761" y="1176801"/>
                    <a:pt x="724181" y="117680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3606015" y="6109352"/>
            <a:ext cx="2075431" cy="2075431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7"/>
              <a:stretch>
                <a:fillRect t="-9747" b="-40034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4859784" y="1797199"/>
            <a:ext cx="2607816" cy="3616230"/>
            <a:chOff x="0" y="0"/>
            <a:chExt cx="848641" cy="117680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48641" cy="1176801"/>
            </a:xfrm>
            <a:custGeom>
              <a:avLst/>
              <a:gdLst/>
              <a:ahLst/>
              <a:cxnLst/>
              <a:rect l="l" t="t" r="r" b="b"/>
              <a:pathLst>
                <a:path w="848641" h="1176801">
                  <a:moveTo>
                    <a:pt x="724181" y="1176801"/>
                  </a:moveTo>
                  <a:lnTo>
                    <a:pt x="124460" y="1176801"/>
                  </a:lnTo>
                  <a:cubicBezTo>
                    <a:pt x="55880" y="1176801"/>
                    <a:pt x="0" y="1120921"/>
                    <a:pt x="0" y="105234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4181" y="0"/>
                  </a:lnTo>
                  <a:cubicBezTo>
                    <a:pt x="792761" y="0"/>
                    <a:pt x="848641" y="55880"/>
                    <a:pt x="848641" y="124460"/>
                  </a:cubicBezTo>
                  <a:lnTo>
                    <a:pt x="848641" y="1052341"/>
                  </a:lnTo>
                  <a:cubicBezTo>
                    <a:pt x="848641" y="1120921"/>
                    <a:pt x="792761" y="1176801"/>
                    <a:pt x="724181" y="117680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5147031" y="2066502"/>
            <a:ext cx="2075431" cy="2075431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162713" y="2066502"/>
            <a:ext cx="2081441" cy="2081441"/>
            <a:chOff x="0" y="0"/>
            <a:chExt cx="1913890" cy="191389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737373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3" name="Freeform 33"/>
          <p:cNvSpPr/>
          <p:nvPr/>
        </p:nvSpPr>
        <p:spPr>
          <a:xfrm>
            <a:off x="5192775" y="2153372"/>
            <a:ext cx="2059749" cy="1989040"/>
          </a:xfrm>
          <a:custGeom>
            <a:avLst/>
            <a:gdLst/>
            <a:ahLst/>
            <a:cxnLst/>
            <a:rect l="l" t="t" r="r" b="b"/>
            <a:pathLst>
              <a:path w="2059749" h="1989040">
                <a:moveTo>
                  <a:pt x="0" y="0"/>
                </a:moveTo>
                <a:lnTo>
                  <a:pt x="2059750" y="0"/>
                </a:lnTo>
                <a:lnTo>
                  <a:pt x="2059750" y="1989039"/>
                </a:lnTo>
                <a:lnTo>
                  <a:pt x="0" y="19890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3170" r="-13170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4" name="Group 34"/>
          <p:cNvGrpSpPr/>
          <p:nvPr/>
        </p:nvGrpSpPr>
        <p:grpSpPr>
          <a:xfrm>
            <a:off x="6228666" y="5840049"/>
            <a:ext cx="2607816" cy="3616230"/>
            <a:chOff x="0" y="0"/>
            <a:chExt cx="848641" cy="1176801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48641" cy="1176801"/>
            </a:xfrm>
            <a:custGeom>
              <a:avLst/>
              <a:gdLst/>
              <a:ahLst/>
              <a:cxnLst/>
              <a:rect l="l" t="t" r="r" b="b"/>
              <a:pathLst>
                <a:path w="848641" h="1176801">
                  <a:moveTo>
                    <a:pt x="724181" y="1176801"/>
                  </a:moveTo>
                  <a:lnTo>
                    <a:pt x="124460" y="1176801"/>
                  </a:lnTo>
                  <a:cubicBezTo>
                    <a:pt x="55880" y="1176801"/>
                    <a:pt x="0" y="1120921"/>
                    <a:pt x="0" y="105234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4181" y="0"/>
                  </a:lnTo>
                  <a:cubicBezTo>
                    <a:pt x="792761" y="0"/>
                    <a:pt x="848641" y="55880"/>
                    <a:pt x="848641" y="124460"/>
                  </a:cubicBezTo>
                  <a:lnTo>
                    <a:pt x="848641" y="1052341"/>
                  </a:lnTo>
                  <a:cubicBezTo>
                    <a:pt x="848641" y="1120921"/>
                    <a:pt x="792761" y="1176801"/>
                    <a:pt x="724181" y="117680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6" name="Group 36"/>
          <p:cNvGrpSpPr>
            <a:grpSpLocks noChangeAspect="1"/>
          </p:cNvGrpSpPr>
          <p:nvPr/>
        </p:nvGrpSpPr>
        <p:grpSpPr>
          <a:xfrm>
            <a:off x="6515913" y="6109352"/>
            <a:ext cx="2075431" cy="2075431"/>
            <a:chOff x="0" y="0"/>
            <a:chExt cx="6350000" cy="63500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9"/>
              <a:stretch>
                <a:fillRect t="-9504" b="-40277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410177" y="6103342"/>
            <a:ext cx="2081441" cy="2081441"/>
            <a:chOff x="0" y="0"/>
            <a:chExt cx="1913890" cy="191389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737373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3639800" y="1797199"/>
            <a:ext cx="2607816" cy="3616230"/>
            <a:chOff x="0" y="0"/>
            <a:chExt cx="848641" cy="1176801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48641" cy="1176801"/>
            </a:xfrm>
            <a:custGeom>
              <a:avLst/>
              <a:gdLst/>
              <a:ahLst/>
              <a:cxnLst/>
              <a:rect l="l" t="t" r="r" b="b"/>
              <a:pathLst>
                <a:path w="848641" h="1176801">
                  <a:moveTo>
                    <a:pt x="724181" y="1176801"/>
                  </a:moveTo>
                  <a:lnTo>
                    <a:pt x="124460" y="1176801"/>
                  </a:lnTo>
                  <a:cubicBezTo>
                    <a:pt x="55880" y="1176801"/>
                    <a:pt x="0" y="1120921"/>
                    <a:pt x="0" y="105234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4181" y="0"/>
                  </a:lnTo>
                  <a:cubicBezTo>
                    <a:pt x="792761" y="0"/>
                    <a:pt x="848641" y="55880"/>
                    <a:pt x="848641" y="124460"/>
                  </a:cubicBezTo>
                  <a:lnTo>
                    <a:pt x="848641" y="1052341"/>
                  </a:lnTo>
                  <a:cubicBezTo>
                    <a:pt x="848641" y="1120921"/>
                    <a:pt x="792761" y="1176801"/>
                    <a:pt x="724181" y="117680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3908909" y="2060492"/>
            <a:ext cx="2081441" cy="2081441"/>
            <a:chOff x="0" y="0"/>
            <a:chExt cx="1913890" cy="191389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737373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8" name="Freeform 48"/>
          <p:cNvSpPr/>
          <p:nvPr/>
        </p:nvSpPr>
        <p:spPr>
          <a:xfrm>
            <a:off x="14004159" y="2163289"/>
            <a:ext cx="1943830" cy="1969206"/>
          </a:xfrm>
          <a:custGeom>
            <a:avLst/>
            <a:gdLst/>
            <a:ahLst/>
            <a:cxnLst/>
            <a:rect l="l" t="t" r="r" b="b"/>
            <a:pathLst>
              <a:path w="1943830" h="1969206">
                <a:moveTo>
                  <a:pt x="0" y="0"/>
                </a:moveTo>
                <a:lnTo>
                  <a:pt x="1943830" y="0"/>
                </a:lnTo>
                <a:lnTo>
                  <a:pt x="1943830" y="1969206"/>
                </a:lnTo>
                <a:lnTo>
                  <a:pt x="0" y="196920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9" name="TextBox 49"/>
          <p:cNvSpPr txBox="1"/>
          <p:nvPr/>
        </p:nvSpPr>
        <p:spPr>
          <a:xfrm>
            <a:off x="2169221" y="4228721"/>
            <a:ext cx="2087451" cy="362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52"/>
              </a:lnSpc>
            </a:pPr>
            <a:r>
              <a:rPr lang="en-US" sz="2109" spc="42" dirty="0">
                <a:solidFill>
                  <a:srgbClr val="000000"/>
                </a:solidFill>
                <a:latin typeface="Roboto Bold"/>
              </a:rPr>
              <a:t>Tim Daning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408221" y="8271571"/>
            <a:ext cx="2087451" cy="362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52"/>
              </a:lnSpc>
            </a:pPr>
            <a:r>
              <a:rPr lang="en-US" sz="2109" spc="42" dirty="0">
                <a:solidFill>
                  <a:srgbClr val="000000"/>
                </a:solidFill>
                <a:latin typeface="Roboto Bold"/>
              </a:rPr>
              <a:t>Chris Troisi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101697" y="4228721"/>
            <a:ext cx="2184039" cy="362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52"/>
              </a:lnSpc>
            </a:pPr>
            <a:r>
              <a:rPr lang="en-US" sz="2109" spc="42" dirty="0">
                <a:solidFill>
                  <a:srgbClr val="000000"/>
                </a:solidFill>
                <a:latin typeface="Roboto Bold"/>
              </a:rPr>
              <a:t>Shannon DeLucia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2184257" y="8271571"/>
            <a:ext cx="2326579" cy="362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52"/>
              </a:lnSpc>
            </a:pPr>
            <a:r>
              <a:rPr lang="en-US" sz="2109" spc="42" dirty="0">
                <a:solidFill>
                  <a:srgbClr val="000000"/>
                </a:solidFill>
                <a:latin typeface="Roboto Bold"/>
              </a:rPr>
              <a:t>Joe Powell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0999438" y="4228721"/>
            <a:ext cx="2326579" cy="362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52"/>
              </a:lnSpc>
            </a:pPr>
            <a:r>
              <a:rPr lang="en-US" sz="2109" spc="42" dirty="0">
                <a:solidFill>
                  <a:srgbClr val="000000"/>
                </a:solidFill>
                <a:latin typeface="Roboto Bold"/>
              </a:rPr>
              <a:t>Nicole Green 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2169221" y="4611546"/>
            <a:ext cx="2087451" cy="559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4"/>
              </a:lnSpc>
            </a:pPr>
            <a:r>
              <a:rPr lang="en-US" sz="1581" spc="31" dirty="0">
                <a:solidFill>
                  <a:srgbClr val="000000"/>
                </a:solidFill>
                <a:latin typeface="Roboto"/>
              </a:rPr>
              <a:t>Executive Vice</a:t>
            </a:r>
          </a:p>
          <a:p>
            <a:pPr marL="0" lvl="0" indent="0" algn="ctr">
              <a:lnSpc>
                <a:spcPts val="2214"/>
              </a:lnSpc>
            </a:pPr>
            <a:r>
              <a:rPr lang="en-US" sz="1581" spc="31" dirty="0">
                <a:solidFill>
                  <a:srgbClr val="000000"/>
                </a:solidFill>
                <a:latin typeface="Roboto"/>
              </a:rPr>
              <a:t>President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9408221" y="8654397"/>
            <a:ext cx="2087451" cy="283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14"/>
              </a:lnSpc>
            </a:pPr>
            <a:r>
              <a:rPr lang="en-US" sz="1581" spc="31" dirty="0">
                <a:solidFill>
                  <a:srgbClr val="000000"/>
                </a:solidFill>
                <a:latin typeface="Roboto"/>
              </a:rPr>
              <a:t>VP Sales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101697" y="4611546"/>
            <a:ext cx="2087451" cy="559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4"/>
              </a:lnSpc>
            </a:pPr>
            <a:r>
              <a:rPr lang="en-US" sz="1581" spc="31" dirty="0">
                <a:solidFill>
                  <a:srgbClr val="000000"/>
                </a:solidFill>
                <a:latin typeface="Roboto"/>
              </a:rPr>
              <a:t>Director of </a:t>
            </a:r>
          </a:p>
          <a:p>
            <a:pPr marL="0" lvl="0" indent="0" algn="ctr">
              <a:lnSpc>
                <a:spcPts val="2214"/>
              </a:lnSpc>
            </a:pPr>
            <a:r>
              <a:rPr lang="en-US" sz="1581" spc="31" dirty="0">
                <a:solidFill>
                  <a:srgbClr val="000000"/>
                </a:solidFill>
                <a:latin typeface="Roboto"/>
              </a:rPr>
              <a:t>Human Resources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2303821" y="8654397"/>
            <a:ext cx="2087451" cy="283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14"/>
              </a:lnSpc>
            </a:pPr>
            <a:r>
              <a:rPr lang="en-US" sz="1581" spc="31" dirty="0">
                <a:solidFill>
                  <a:srgbClr val="000000"/>
                </a:solidFill>
                <a:latin typeface="Roboto"/>
              </a:rPr>
              <a:t>VP Sales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999438" y="4611546"/>
            <a:ext cx="2087451" cy="559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4"/>
              </a:lnSpc>
            </a:pPr>
            <a:r>
              <a:rPr lang="en-US" sz="1581" spc="31" dirty="0">
                <a:solidFill>
                  <a:srgbClr val="000000"/>
                </a:solidFill>
                <a:latin typeface="Roboto"/>
              </a:rPr>
              <a:t>Director of</a:t>
            </a:r>
          </a:p>
          <a:p>
            <a:pPr marL="0" lvl="0" indent="0" algn="ctr">
              <a:lnSpc>
                <a:spcPts val="2214"/>
              </a:lnSpc>
            </a:pPr>
            <a:r>
              <a:rPr lang="en-US" sz="1581" spc="31" dirty="0">
                <a:solidFill>
                  <a:srgbClr val="000000"/>
                </a:solidFill>
                <a:latin typeface="Roboto"/>
              </a:rPr>
              <a:t>Finance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111077" y="8950056"/>
            <a:ext cx="4716979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722"/>
              </a:lnSpc>
            </a:pPr>
            <a:r>
              <a:rPr lang="en-US" sz="1600" spc="24" dirty="0">
                <a:latin typeface="Roboto"/>
              </a:rPr>
              <a:t>Titan Division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2297811" y="8972009"/>
            <a:ext cx="2087451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22"/>
              </a:lnSpc>
            </a:pPr>
            <a:r>
              <a:rPr lang="en-US" sz="1600" spc="24" dirty="0">
                <a:latin typeface="Roboto"/>
              </a:rPr>
              <a:t>United Division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33400" y="406618"/>
            <a:ext cx="16029731" cy="87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072"/>
              </a:lnSpc>
              <a:spcBef>
                <a:spcPct val="0"/>
              </a:spcBef>
            </a:pPr>
            <a:r>
              <a:rPr lang="en-US" sz="5440" spc="-54" dirty="0">
                <a:solidFill>
                  <a:srgbClr val="FFFFFF"/>
                </a:solidFill>
                <a:latin typeface="Roboto"/>
              </a:rPr>
              <a:t>Meet Our Delaware Leadership Team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3472919" y="8271571"/>
            <a:ext cx="2341624" cy="362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6"/>
              </a:lnSpc>
            </a:pPr>
            <a:r>
              <a:rPr lang="en-US" sz="2104" spc="42" dirty="0">
                <a:solidFill>
                  <a:srgbClr val="000000"/>
                </a:solidFill>
                <a:latin typeface="Roboto Bold"/>
              </a:rPr>
              <a:t>George Fresolone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3584961" y="8752105"/>
            <a:ext cx="2075431" cy="478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98"/>
              </a:lnSpc>
            </a:pPr>
            <a:r>
              <a:rPr lang="en-US" sz="1581" spc="31" dirty="0">
                <a:solidFill>
                  <a:srgbClr val="000000"/>
                </a:solidFill>
                <a:latin typeface="Roboto"/>
              </a:rPr>
              <a:t>Trade Developement Director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141021" y="4228721"/>
            <a:ext cx="2087451" cy="362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52"/>
              </a:lnSpc>
            </a:pPr>
            <a:r>
              <a:rPr lang="en-US" sz="2109" spc="42" dirty="0">
                <a:solidFill>
                  <a:srgbClr val="000000"/>
                </a:solidFill>
                <a:latin typeface="Roboto Bold"/>
              </a:rPr>
              <a:t>Alex Economos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5141021" y="4611546"/>
            <a:ext cx="2087451" cy="559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4"/>
              </a:lnSpc>
            </a:pPr>
            <a:r>
              <a:rPr lang="en-US" sz="1581" spc="31" dirty="0">
                <a:solidFill>
                  <a:srgbClr val="000000"/>
                </a:solidFill>
                <a:latin typeface="Roboto"/>
              </a:rPr>
              <a:t>Director of </a:t>
            </a:r>
          </a:p>
          <a:p>
            <a:pPr marL="0" lvl="0" indent="0" algn="ctr">
              <a:lnSpc>
                <a:spcPts val="2214"/>
              </a:lnSpc>
            </a:pPr>
            <a:r>
              <a:rPr lang="en-US" sz="1581" spc="31" dirty="0">
                <a:solidFill>
                  <a:srgbClr val="000000"/>
                </a:solidFill>
                <a:latin typeface="Roboto"/>
              </a:rPr>
              <a:t>Operations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6509903" y="8271571"/>
            <a:ext cx="2087451" cy="362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52"/>
              </a:lnSpc>
            </a:pPr>
            <a:r>
              <a:rPr lang="en-US" sz="2109" spc="42" dirty="0">
                <a:solidFill>
                  <a:srgbClr val="000000"/>
                </a:solidFill>
                <a:latin typeface="Roboto Bold"/>
              </a:rPr>
              <a:t>Patrick Stancil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6509903" y="8654397"/>
            <a:ext cx="2087451" cy="559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4"/>
              </a:lnSpc>
            </a:pPr>
            <a:r>
              <a:rPr lang="en-US" sz="1581" spc="31" dirty="0">
                <a:solidFill>
                  <a:srgbClr val="000000"/>
                </a:solidFill>
                <a:latin typeface="Roboto"/>
              </a:rPr>
              <a:t>Revenue Management</a:t>
            </a:r>
          </a:p>
          <a:p>
            <a:pPr marL="0" lvl="0" indent="0" algn="ctr">
              <a:lnSpc>
                <a:spcPts val="2214"/>
              </a:lnSpc>
            </a:pPr>
            <a:r>
              <a:rPr lang="en-US" sz="1581" spc="31" dirty="0">
                <a:solidFill>
                  <a:srgbClr val="000000"/>
                </a:solidFill>
                <a:latin typeface="Roboto"/>
              </a:rPr>
              <a:t>Director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3801473" y="4228721"/>
            <a:ext cx="2326579" cy="362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52"/>
              </a:lnSpc>
            </a:pPr>
            <a:r>
              <a:rPr lang="en-US" sz="2109" spc="42" dirty="0">
                <a:solidFill>
                  <a:srgbClr val="000000"/>
                </a:solidFill>
                <a:latin typeface="Roboto Bold"/>
              </a:rPr>
              <a:t>Shelley Dickson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3921037" y="4611546"/>
            <a:ext cx="2087451" cy="559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4"/>
              </a:lnSpc>
            </a:pPr>
            <a:r>
              <a:rPr lang="en-US" sz="1581" spc="31" dirty="0">
                <a:solidFill>
                  <a:srgbClr val="000000"/>
                </a:solidFill>
                <a:latin typeface="Roboto"/>
              </a:rPr>
              <a:t>Executive</a:t>
            </a:r>
          </a:p>
          <a:p>
            <a:pPr marL="0" lvl="0" indent="0" algn="ctr">
              <a:lnSpc>
                <a:spcPts val="2214"/>
              </a:lnSpc>
            </a:pPr>
            <a:r>
              <a:rPr lang="en-US" sz="1581" spc="31" dirty="0">
                <a:solidFill>
                  <a:srgbClr val="000000"/>
                </a:solidFill>
                <a:latin typeface="Roboto"/>
              </a:rPr>
              <a:t>Assistant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4125409" y="8313845"/>
            <a:ext cx="2098172" cy="347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86"/>
              </a:lnSpc>
            </a:pPr>
            <a:r>
              <a:rPr lang="en-US" sz="2061" spc="41" dirty="0">
                <a:solidFill>
                  <a:srgbClr val="000000"/>
                </a:solidFill>
                <a:latin typeface="Roboto Bold"/>
              </a:rPr>
              <a:t>OPEN</a:t>
            </a:r>
          </a:p>
        </p:txBody>
      </p:sp>
      <p:pic>
        <p:nvPicPr>
          <p:cNvPr id="20" name="Picture 19" descr="A person in a suit&#10;&#10;Description automatically generated">
            <a:extLst>
              <a:ext uri="{FF2B5EF4-FFF2-40B4-BE49-F238E27FC236}">
                <a16:creationId xmlns:a16="http://schemas.microsoft.com/office/drawing/2014/main" id="{BE2078C4-362C-6E03-0A44-540C3CCDF4B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7" t="21222" r="35982" b="21895"/>
          <a:stretch/>
        </p:blipFill>
        <p:spPr>
          <a:xfrm>
            <a:off x="9428228" y="6110255"/>
            <a:ext cx="1818680" cy="2074528"/>
          </a:xfrm>
          <a:prstGeom prst="rect">
            <a:avLst/>
          </a:prstGeom>
        </p:spPr>
      </p:pic>
      <p:grpSp>
        <p:nvGrpSpPr>
          <p:cNvPr id="74" name="Group 38">
            <a:extLst>
              <a:ext uri="{FF2B5EF4-FFF2-40B4-BE49-F238E27FC236}">
                <a16:creationId xmlns:a16="http://schemas.microsoft.com/office/drawing/2014/main" id="{C7809F82-3933-2BBE-5878-1A477775B0F2}"/>
              </a:ext>
            </a:extLst>
          </p:cNvPr>
          <p:cNvGrpSpPr/>
          <p:nvPr/>
        </p:nvGrpSpPr>
        <p:grpSpPr>
          <a:xfrm>
            <a:off x="12457379" y="6006494"/>
            <a:ext cx="1768900" cy="2096043"/>
            <a:chOff x="0" y="0"/>
            <a:chExt cx="1913890" cy="1913890"/>
          </a:xfrm>
        </p:grpSpPr>
        <p:sp>
          <p:nvSpPr>
            <p:cNvPr id="76" name="Freeform 39">
              <a:extLst>
                <a:ext uri="{FF2B5EF4-FFF2-40B4-BE49-F238E27FC236}">
                  <a16:creationId xmlns:a16="http://schemas.microsoft.com/office/drawing/2014/main" id="{B567323C-2EA2-5AE0-A1AB-D5E00CFBD978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737373"/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78" name="Picture 77" descr="A person in a suit smiling&#10;&#10;Description automatically generated">
            <a:extLst>
              <a:ext uri="{FF2B5EF4-FFF2-40B4-BE49-F238E27FC236}">
                <a16:creationId xmlns:a16="http://schemas.microsoft.com/office/drawing/2014/main" id="{0E6DD383-3D50-266E-0C7F-E452913A1B9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1" t="18576" r="35730" b="20949"/>
          <a:stretch/>
        </p:blipFill>
        <p:spPr>
          <a:xfrm>
            <a:off x="12457379" y="5986039"/>
            <a:ext cx="1768900" cy="21824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805218" cy="10287000"/>
          </a:xfrm>
          <a:prstGeom prst="rect">
            <a:avLst/>
          </a:prstGeom>
          <a:solidFill>
            <a:srgbClr val="EC1C2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4" name="TextBox 24"/>
          <p:cNvSpPr txBox="1"/>
          <p:nvPr/>
        </p:nvSpPr>
        <p:spPr>
          <a:xfrm>
            <a:off x="627797" y="5984"/>
            <a:ext cx="17866798" cy="1019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640"/>
              </a:lnSpc>
            </a:pPr>
            <a:r>
              <a:rPr lang="en-US" sz="6000" spc="-72" dirty="0">
                <a:solidFill>
                  <a:srgbClr val="000000"/>
                </a:solidFill>
                <a:latin typeface="Roboto"/>
              </a:rPr>
              <a:t>BREAKTHRU BEVERAGE DISTRIBUTOR OF CHOICE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6D8AAF57-34A4-08A4-2B35-EE957E85A6A3}"/>
              </a:ext>
            </a:extLst>
          </p:cNvPr>
          <p:cNvSpPr txBox="1"/>
          <p:nvPr/>
        </p:nvSpPr>
        <p:spPr>
          <a:xfrm>
            <a:off x="1126836" y="1257919"/>
            <a:ext cx="12514997" cy="5870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4860" lvl="1" indent="-285750">
              <a:buFont typeface="Arial" panose="020B0604020202020204" pitchFamily="34" charset="0"/>
              <a:buChar char="•"/>
            </a:pPr>
            <a:r>
              <a:rPr lang="en-US" sz="160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Breakthru Now Information</a:t>
            </a:r>
          </a:p>
          <a:p>
            <a:pPr marL="1215419" lvl="2" indent="-379109">
              <a:buFont typeface="Arial"/>
              <a:buChar char="•"/>
            </a:pPr>
            <a:r>
              <a:rPr lang="en-US" sz="160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www.Now.Breakthrubev.com</a:t>
            </a:r>
            <a:endParaRPr lang="en-US" sz="1600" spc="7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72619" lvl="3" indent="-379109">
              <a:buFont typeface="Arial"/>
              <a:buChar char="•"/>
            </a:pPr>
            <a:r>
              <a:rPr lang="en-US" sz="160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orders 24 hours a day, 7 days a week</a:t>
            </a:r>
          </a:p>
          <a:p>
            <a:pPr marL="1672619" lvl="3" indent="-379109">
              <a:buFont typeface="Arial"/>
              <a:buChar char="•"/>
            </a:pPr>
            <a:r>
              <a:rPr lang="en-US" sz="160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delivery status</a:t>
            </a:r>
          </a:p>
          <a:p>
            <a:pPr marL="1672619" lvl="3" indent="-379109">
              <a:buFont typeface="Arial"/>
              <a:buChar char="•"/>
            </a:pPr>
            <a:r>
              <a:rPr lang="en-US" sz="160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 in </a:t>
            </a:r>
            <a:r>
              <a:rPr lang="en-US" sz="1600" spc="7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PayNow</a:t>
            </a:r>
            <a:r>
              <a:rPr lang="en-US" sz="160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fast, secure 24-hour account access</a:t>
            </a:r>
          </a:p>
          <a:p>
            <a:pPr marL="1672619" lvl="3" indent="-379109">
              <a:buFont typeface="Arial"/>
              <a:buChar char="•"/>
            </a:pPr>
            <a:r>
              <a:rPr lang="en-US" sz="160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listing of entire Breakthru Beverage of DE Portfolio</a:t>
            </a:r>
          </a:p>
          <a:p>
            <a:pPr marL="1672619" lvl="3" indent="-379109">
              <a:buFont typeface="Arial"/>
              <a:buChar char="•"/>
            </a:pPr>
            <a:r>
              <a:rPr lang="en-US" sz="160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favorites list &amp; recently purchased items</a:t>
            </a:r>
          </a:p>
          <a:p>
            <a:pPr marL="1672619" lvl="3" indent="-379109">
              <a:buFont typeface="Arial"/>
              <a:buChar char="•"/>
            </a:pPr>
            <a:r>
              <a:rPr lang="en-US" sz="160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top trending products</a:t>
            </a:r>
          </a:p>
          <a:p>
            <a:pPr marL="758219" lvl="1" indent="-379109">
              <a:buFont typeface="Arial"/>
              <a:buChar char="•"/>
            </a:pPr>
            <a:r>
              <a:rPr lang="en-US" sz="160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Breakthru Beverage of DE Important Contact Information</a:t>
            </a:r>
          </a:p>
          <a:p>
            <a:pPr marL="1215419" lvl="2" indent="-379109">
              <a:buFont typeface="Arial"/>
              <a:buChar char="•"/>
            </a:pPr>
            <a:r>
              <a:rPr lang="en-US" sz="160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BBG DE Front Desk 		302-844-8900</a:t>
            </a:r>
          </a:p>
          <a:p>
            <a:pPr marL="1215419" lvl="2" indent="-379109">
              <a:buFont typeface="Arial"/>
              <a:buChar char="•"/>
            </a:pPr>
            <a:r>
              <a:rPr lang="en-US" sz="160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Department 		302-844-8912</a:t>
            </a:r>
          </a:p>
          <a:p>
            <a:pPr marL="1215419" lvl="2" indent="-379109">
              <a:buFont typeface="Arial"/>
              <a:buChar char="•"/>
            </a:pPr>
            <a:r>
              <a:rPr lang="en-US" sz="160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Tele-Sales Contact 		302-204-1930</a:t>
            </a:r>
          </a:p>
          <a:p>
            <a:pPr marL="664860" lvl="1" indent="-285750">
              <a:buFont typeface="Arial" panose="020B0604020202020204" pitchFamily="34" charset="0"/>
              <a:buChar char="•"/>
            </a:pPr>
            <a:r>
              <a:rPr lang="en-US" sz="1600" spc="70" dirty="0">
                <a:solidFill>
                  <a:srgbClr val="000000"/>
                </a:solidFill>
                <a:latin typeface="Roboto"/>
              </a:rPr>
              <a:t>Credit Department Information </a:t>
            </a:r>
          </a:p>
          <a:p>
            <a:pPr marL="1215419" lvl="2" indent="-379109">
              <a:buFont typeface="Arial"/>
              <a:buChar char="•"/>
            </a:pPr>
            <a:r>
              <a:rPr lang="en-US" sz="1600" spc="70" dirty="0">
                <a:solidFill>
                  <a:srgbClr val="000000"/>
                </a:solidFill>
                <a:latin typeface="Roboto"/>
              </a:rPr>
              <a:t>New Customers MUST fill out a Breakthru Beverage Credit </a:t>
            </a:r>
            <a:r>
              <a:rPr lang="en-US" sz="1600" spc="70">
                <a:solidFill>
                  <a:srgbClr val="000000"/>
                </a:solidFill>
                <a:latin typeface="Roboto"/>
              </a:rPr>
              <a:t>Application </a:t>
            </a:r>
            <a:endParaRPr lang="en-US" sz="1600" b="1" i="1" spc="70" dirty="0">
              <a:solidFill>
                <a:srgbClr val="FF0000"/>
              </a:solidFill>
              <a:latin typeface="Roboto"/>
            </a:endParaRPr>
          </a:p>
          <a:p>
            <a:pPr marL="1215419" lvl="2" indent="-379109">
              <a:buFont typeface="Arial"/>
              <a:buChar char="•"/>
            </a:pPr>
            <a:r>
              <a:rPr lang="en-US" sz="1600" spc="70" dirty="0">
                <a:solidFill>
                  <a:srgbClr val="000000"/>
                </a:solidFill>
                <a:latin typeface="Roboto"/>
              </a:rPr>
              <a:t>Credit Department contact information </a:t>
            </a:r>
          </a:p>
          <a:p>
            <a:pPr marL="1672619" lvl="3" indent="-379109">
              <a:buFont typeface="Arial"/>
              <a:buChar char="•"/>
            </a:pPr>
            <a:r>
              <a:rPr lang="en-US" sz="1600" spc="70" dirty="0">
                <a:solidFill>
                  <a:srgbClr val="000000"/>
                </a:solidFill>
                <a:latin typeface="Roboto"/>
                <a:hlinkClick r:id="rId4"/>
              </a:rPr>
              <a:t>TradeARTeam@Breakthrubev.com</a:t>
            </a:r>
            <a:endParaRPr lang="en-US" sz="1600" spc="70" dirty="0">
              <a:solidFill>
                <a:srgbClr val="000000"/>
              </a:solidFill>
              <a:latin typeface="Roboto"/>
            </a:endParaRPr>
          </a:p>
          <a:p>
            <a:pPr marL="1672619" lvl="3" indent="-379109">
              <a:buFont typeface="Arial"/>
              <a:buChar char="•"/>
            </a:pPr>
            <a:r>
              <a:rPr lang="en-US" sz="1600" spc="70" dirty="0">
                <a:solidFill>
                  <a:srgbClr val="000000"/>
                </a:solidFill>
                <a:latin typeface="Roboto"/>
              </a:rPr>
              <a:t>Credit Team 302-844-8912</a:t>
            </a:r>
          </a:p>
          <a:p>
            <a:pPr marL="836310" lvl="2"/>
            <a:endParaRPr lang="en-US" sz="3511" spc="70" dirty="0">
              <a:solidFill>
                <a:srgbClr val="000000"/>
              </a:solidFill>
              <a:latin typeface="Roboto"/>
            </a:endParaRPr>
          </a:p>
          <a:p>
            <a:pPr marL="1215419" lvl="2" indent="-379109">
              <a:lnSpc>
                <a:spcPts val="4565"/>
              </a:lnSpc>
              <a:buFont typeface="Arial"/>
              <a:buChar char="•"/>
            </a:pPr>
            <a:endParaRPr lang="en-US" sz="3511" spc="70" dirty="0">
              <a:solidFill>
                <a:srgbClr val="000000"/>
              </a:solidFill>
              <a:latin typeface="Roboto"/>
            </a:endParaRPr>
          </a:p>
          <a:p>
            <a:pPr marL="836310" lvl="2">
              <a:lnSpc>
                <a:spcPts val="4565"/>
              </a:lnSpc>
            </a:pPr>
            <a:endParaRPr lang="en-US" sz="3511" spc="70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6E07144-F8C7-768F-782A-B6363534D8A5}"/>
              </a:ext>
            </a:extLst>
          </p:cNvPr>
          <p:cNvSpPr txBox="1"/>
          <p:nvPr/>
        </p:nvSpPr>
        <p:spPr>
          <a:xfrm>
            <a:off x="9981275" y="6363251"/>
            <a:ext cx="8721141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9110" lvl="1"/>
            <a:r>
              <a:rPr lang="en-US" sz="1600" b="1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Breakthru Beverage Capabilities </a:t>
            </a:r>
          </a:p>
          <a:p>
            <a:pPr marL="664860" lvl="1" indent="-285750">
              <a:buFont typeface="Arial" panose="020B0604020202020204" pitchFamily="34" charset="0"/>
              <a:buChar char="•"/>
            </a:pPr>
            <a:r>
              <a:rPr lang="en-US" sz="160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 Opened new office and warehouse facility in Middletown DE</a:t>
            </a:r>
          </a:p>
          <a:p>
            <a:pPr marL="1122060" lvl="2" indent="-285750">
              <a:buFont typeface="Arial" panose="020B0604020202020204" pitchFamily="34" charset="0"/>
              <a:buChar char="•"/>
            </a:pPr>
            <a:r>
              <a:rPr lang="en-US" sz="160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282K square feet of warehouse space on 30 acres</a:t>
            </a:r>
          </a:p>
          <a:p>
            <a:pPr marL="758219" lvl="1" indent="-379109">
              <a:buFont typeface="Arial"/>
              <a:buChar char="•"/>
            </a:pPr>
            <a:r>
              <a:rPr lang="en-US" sz="160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 Muscle </a:t>
            </a:r>
          </a:p>
          <a:p>
            <a:pPr marL="1215419" lvl="2" indent="-379109">
              <a:buFont typeface="Arial"/>
              <a:buChar char="•"/>
            </a:pPr>
            <a:r>
              <a:rPr lang="en-US" sz="160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signage to drive activation and consumer awareness</a:t>
            </a:r>
          </a:p>
          <a:p>
            <a:pPr marL="758219" lvl="1" indent="-379109">
              <a:buFont typeface="Arial"/>
              <a:buChar char="•"/>
            </a:pPr>
            <a:r>
              <a:rPr lang="en-US" sz="160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Alchemy Training Room</a:t>
            </a:r>
          </a:p>
          <a:p>
            <a:pPr marL="1215419" lvl="2" indent="-379109">
              <a:buFont typeface="Arial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Can be utilized for category trainings, drink menu development, one-on-one training or bartending refinements.  Our Alchemy program is here to help.</a:t>
            </a:r>
          </a:p>
          <a:p>
            <a:pPr marL="758219" lvl="1" indent="-379109">
              <a:buFont typeface="Arial"/>
              <a:buChar char="•"/>
            </a:pPr>
            <a:r>
              <a:rPr lang="en-US" sz="160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Education</a:t>
            </a:r>
          </a:p>
          <a:p>
            <a:pPr marL="1215419" lvl="2" indent="-379109">
              <a:buFont typeface="Arial"/>
              <a:buChar char="•"/>
            </a:pPr>
            <a:r>
              <a:rPr lang="en-US" sz="160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spc="7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60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Party Samplings </a:t>
            </a:r>
          </a:p>
          <a:p>
            <a:pPr marL="758219" lvl="1" indent="-379109">
              <a:buFont typeface="Arial"/>
              <a:buChar char="•"/>
            </a:pPr>
            <a:r>
              <a:rPr lang="en-US" sz="160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Beer Service  </a:t>
            </a:r>
          </a:p>
          <a:p>
            <a:pPr marL="1215419" lvl="2" indent="-379109">
              <a:buFont typeface="Arial"/>
              <a:buChar char="•"/>
            </a:pPr>
            <a:r>
              <a:rPr lang="en-US" sz="160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Craft Beer Portfolio </a:t>
            </a:r>
          </a:p>
          <a:p>
            <a:pPr marL="1215419" lvl="2" indent="-379109">
              <a:buFont typeface="Arial"/>
              <a:buChar char="•"/>
            </a:pPr>
            <a:r>
              <a:rPr lang="en-US" sz="160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tower Maintenance</a:t>
            </a:r>
          </a:p>
          <a:p>
            <a:pPr marL="758219" lvl="1" indent="-379109">
              <a:buFont typeface="Arial"/>
              <a:buChar char="•"/>
            </a:pPr>
            <a:r>
              <a:rPr lang="en-US" sz="1600" b="1" i="1" spc="70" dirty="0">
                <a:latin typeface="Roboto"/>
                <a:hlinkClick r:id="rId5"/>
              </a:rPr>
              <a:t>Online Delaware Product Catalog</a:t>
            </a:r>
            <a:endParaRPr lang="en-US" sz="1600" b="1" i="1" spc="70" dirty="0">
              <a:latin typeface="Roboto"/>
            </a:endParaRPr>
          </a:p>
        </p:txBody>
      </p:sp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284DDF95-AA1D-BFD3-86B2-107B5BF43065}"/>
              </a:ext>
            </a:extLst>
          </p:cNvPr>
          <p:cNvSpPr/>
          <p:nvPr/>
        </p:nvSpPr>
        <p:spPr>
          <a:xfrm>
            <a:off x="1371371" y="1110268"/>
            <a:ext cx="7963356" cy="4733861"/>
          </a:xfrm>
          <a:prstGeom prst="round1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4271BC-C652-FA42-0608-8081A8C4C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9459" y="6271657"/>
            <a:ext cx="2817366" cy="3142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5A895229-0CF7-AF6E-AFC6-A60884421FF8}"/>
              </a:ext>
            </a:extLst>
          </p:cNvPr>
          <p:cNvSpPr/>
          <p:nvPr/>
        </p:nvSpPr>
        <p:spPr>
          <a:xfrm>
            <a:off x="10164605" y="6132943"/>
            <a:ext cx="7963356" cy="3986208"/>
          </a:xfrm>
          <a:prstGeom prst="round1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9BDE64-165E-FC57-840B-9306960386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52352" y="1357064"/>
            <a:ext cx="5606847" cy="4468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E35C96-52B6-BACB-005D-B083A7745C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4584" y="6271657"/>
            <a:ext cx="4417946" cy="3142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D5C7510-BC90-5F0B-767E-9C87D0BE5DC4}"/>
              </a:ext>
            </a:extLst>
          </p:cNvPr>
          <p:cNvSpPr txBox="1"/>
          <p:nvPr/>
        </p:nvSpPr>
        <p:spPr>
          <a:xfrm>
            <a:off x="2382982" y="9656618"/>
            <a:ext cx="233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BBG DE Alchemy Room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49D995-BDE7-7A69-CEE7-0D1EBE9D453B}"/>
              </a:ext>
            </a:extLst>
          </p:cNvPr>
          <p:cNvSpPr txBox="1"/>
          <p:nvPr/>
        </p:nvSpPr>
        <p:spPr>
          <a:xfrm>
            <a:off x="6990047" y="9646081"/>
            <a:ext cx="233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Brand Muscle Signage </a:t>
            </a:r>
          </a:p>
        </p:txBody>
      </p:sp>
    </p:spTree>
    <p:extLst>
      <p:ext uri="{BB962C8B-B14F-4D97-AF65-F5344CB8AC3E}">
        <p14:creationId xmlns:p14="http://schemas.microsoft.com/office/powerpoint/2010/main" val="610134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8876340" y="3050584"/>
            <a:ext cx="4641402" cy="2429045"/>
          </a:xfrm>
          <a:custGeom>
            <a:avLst/>
            <a:gdLst/>
            <a:ahLst/>
            <a:cxnLst/>
            <a:rect l="l" t="t" r="r" b="b"/>
            <a:pathLst>
              <a:path w="4641402" h="2429045">
                <a:moveTo>
                  <a:pt x="0" y="0"/>
                </a:moveTo>
                <a:lnTo>
                  <a:pt x="4641403" y="0"/>
                </a:lnTo>
                <a:lnTo>
                  <a:pt x="4641403" y="2429045"/>
                </a:lnTo>
                <a:lnTo>
                  <a:pt x="0" y="24290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482550" y="6821890"/>
            <a:ext cx="3930979" cy="1428068"/>
          </a:xfrm>
          <a:custGeom>
            <a:avLst/>
            <a:gdLst/>
            <a:ahLst/>
            <a:cxnLst/>
            <a:rect l="l" t="t" r="r" b="b"/>
            <a:pathLst>
              <a:path w="4198329" h="1749304">
                <a:moveTo>
                  <a:pt x="0" y="0"/>
                </a:moveTo>
                <a:lnTo>
                  <a:pt x="4198329" y="0"/>
                </a:lnTo>
                <a:lnTo>
                  <a:pt x="4198329" y="1749304"/>
                </a:lnTo>
                <a:lnTo>
                  <a:pt x="0" y="17493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14896898" y="5283389"/>
            <a:ext cx="1617924" cy="1813177"/>
          </a:xfrm>
          <a:custGeom>
            <a:avLst/>
            <a:gdLst/>
            <a:ahLst/>
            <a:cxnLst/>
            <a:rect l="l" t="t" r="r" b="b"/>
            <a:pathLst>
              <a:path w="2412970" h="2142717">
                <a:moveTo>
                  <a:pt x="0" y="0"/>
                </a:moveTo>
                <a:lnTo>
                  <a:pt x="2412970" y="0"/>
                </a:lnTo>
                <a:lnTo>
                  <a:pt x="2412970" y="2142717"/>
                </a:lnTo>
                <a:lnTo>
                  <a:pt x="0" y="21427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9"/>
          <p:cNvSpPr/>
          <p:nvPr/>
        </p:nvSpPr>
        <p:spPr>
          <a:xfrm>
            <a:off x="12781032" y="1322497"/>
            <a:ext cx="5134165" cy="2146009"/>
          </a:xfrm>
          <a:custGeom>
            <a:avLst/>
            <a:gdLst/>
            <a:ahLst/>
            <a:cxnLst/>
            <a:rect l="l" t="t" r="r" b="b"/>
            <a:pathLst>
              <a:path w="5544573" h="2378986">
                <a:moveTo>
                  <a:pt x="0" y="0"/>
                </a:moveTo>
                <a:lnTo>
                  <a:pt x="5544573" y="0"/>
                </a:lnTo>
                <a:lnTo>
                  <a:pt x="5544573" y="2378986"/>
                </a:lnTo>
                <a:lnTo>
                  <a:pt x="0" y="23789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AFA1D7-9D3B-43FD-05E6-0F76B243C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245" y="0"/>
            <a:ext cx="2810267" cy="1247949"/>
          </a:xfrm>
          <a:prstGeom prst="rect">
            <a:avLst/>
          </a:prstGeom>
        </p:spPr>
      </p:pic>
      <p:sp>
        <p:nvSpPr>
          <p:cNvPr id="11" name="TextBox 25"/>
          <p:cNvSpPr txBox="1"/>
          <p:nvPr/>
        </p:nvSpPr>
        <p:spPr>
          <a:xfrm>
            <a:off x="3210480" y="108631"/>
            <a:ext cx="9845592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640"/>
              </a:lnSpc>
            </a:pPr>
            <a:r>
              <a:rPr lang="en-US" sz="7200" spc="-72" dirty="0">
                <a:solidFill>
                  <a:srgbClr val="000000"/>
                </a:solidFill>
                <a:latin typeface="Roboto"/>
              </a:rPr>
              <a:t>Strategic Partners</a:t>
            </a: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4A9CA122-0F3F-60D4-99E5-DBC92637C07B}"/>
              </a:ext>
            </a:extLst>
          </p:cNvPr>
          <p:cNvSpPr/>
          <p:nvPr/>
        </p:nvSpPr>
        <p:spPr>
          <a:xfrm>
            <a:off x="9411661" y="1555394"/>
            <a:ext cx="2977457" cy="1601597"/>
          </a:xfrm>
          <a:custGeom>
            <a:avLst/>
            <a:gdLst/>
            <a:ahLst/>
            <a:cxnLst/>
            <a:rect l="l" t="t" r="r" b="b"/>
            <a:pathLst>
              <a:path w="3818209" h="2084720">
                <a:moveTo>
                  <a:pt x="0" y="0"/>
                </a:moveTo>
                <a:lnTo>
                  <a:pt x="3818209" y="0"/>
                </a:lnTo>
                <a:lnTo>
                  <a:pt x="3818209" y="2084720"/>
                </a:lnTo>
                <a:lnTo>
                  <a:pt x="0" y="20847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7160D1A9-1E86-9B91-7E51-904C66FA5A9B}"/>
              </a:ext>
            </a:extLst>
          </p:cNvPr>
          <p:cNvSpPr/>
          <p:nvPr/>
        </p:nvSpPr>
        <p:spPr>
          <a:xfrm>
            <a:off x="10294309" y="6821890"/>
            <a:ext cx="2111814" cy="1813177"/>
          </a:xfrm>
          <a:custGeom>
            <a:avLst/>
            <a:gdLst/>
            <a:ahLst/>
            <a:cxnLst/>
            <a:rect l="l" t="t" r="r" b="b"/>
            <a:pathLst>
              <a:path w="2807172" h="2165980">
                <a:moveTo>
                  <a:pt x="0" y="0"/>
                </a:moveTo>
                <a:lnTo>
                  <a:pt x="2807172" y="0"/>
                </a:lnTo>
                <a:lnTo>
                  <a:pt x="2807172" y="2165980"/>
                </a:lnTo>
                <a:lnTo>
                  <a:pt x="0" y="216598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8066A6FD-E9EA-046B-A7EE-12CA3EA5DE54}"/>
              </a:ext>
            </a:extLst>
          </p:cNvPr>
          <p:cNvSpPr/>
          <p:nvPr/>
        </p:nvSpPr>
        <p:spPr>
          <a:xfrm>
            <a:off x="6907511" y="6636003"/>
            <a:ext cx="1511493" cy="2142717"/>
          </a:xfrm>
          <a:custGeom>
            <a:avLst/>
            <a:gdLst/>
            <a:ahLst/>
            <a:cxnLst/>
            <a:rect l="l" t="t" r="r" b="b"/>
            <a:pathLst>
              <a:path w="2363390" h="2877171">
                <a:moveTo>
                  <a:pt x="0" y="0"/>
                </a:moveTo>
                <a:lnTo>
                  <a:pt x="2363390" y="0"/>
                </a:lnTo>
                <a:lnTo>
                  <a:pt x="2363390" y="2877171"/>
                </a:lnTo>
                <a:lnTo>
                  <a:pt x="0" y="287717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364B9044-90B4-F1BE-CA58-538ED8D20441}"/>
              </a:ext>
            </a:extLst>
          </p:cNvPr>
          <p:cNvSpPr/>
          <p:nvPr/>
        </p:nvSpPr>
        <p:spPr>
          <a:xfrm>
            <a:off x="13931427" y="3608579"/>
            <a:ext cx="3086510" cy="1076563"/>
          </a:xfrm>
          <a:custGeom>
            <a:avLst/>
            <a:gdLst/>
            <a:ahLst/>
            <a:cxnLst/>
            <a:rect l="l" t="t" r="r" b="b"/>
            <a:pathLst>
              <a:path w="4828060" h="1915130">
                <a:moveTo>
                  <a:pt x="0" y="0"/>
                </a:moveTo>
                <a:lnTo>
                  <a:pt x="4828060" y="0"/>
                </a:lnTo>
                <a:lnTo>
                  <a:pt x="4828060" y="1915131"/>
                </a:lnTo>
                <a:lnTo>
                  <a:pt x="0" y="191513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082CA5C9-950E-BB1F-19A2-04D07561DCC3}"/>
              </a:ext>
            </a:extLst>
          </p:cNvPr>
          <p:cNvSpPr/>
          <p:nvPr/>
        </p:nvSpPr>
        <p:spPr>
          <a:xfrm>
            <a:off x="9717895" y="8731606"/>
            <a:ext cx="3599733" cy="1403830"/>
          </a:xfrm>
          <a:custGeom>
            <a:avLst/>
            <a:gdLst/>
            <a:ahLst/>
            <a:cxnLst/>
            <a:rect l="l" t="t" r="r" b="b"/>
            <a:pathLst>
              <a:path w="3801418" h="1759916">
                <a:moveTo>
                  <a:pt x="0" y="0"/>
                </a:moveTo>
                <a:lnTo>
                  <a:pt x="3801418" y="0"/>
                </a:lnTo>
                <a:lnTo>
                  <a:pt x="3801418" y="1759916"/>
                </a:lnTo>
                <a:lnTo>
                  <a:pt x="0" y="175991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F4FC5904-BCAB-50EC-A043-4551847C5D0D}"/>
              </a:ext>
            </a:extLst>
          </p:cNvPr>
          <p:cNvSpPr/>
          <p:nvPr/>
        </p:nvSpPr>
        <p:spPr>
          <a:xfrm>
            <a:off x="9798160" y="4439492"/>
            <a:ext cx="2754111" cy="3338914"/>
          </a:xfrm>
          <a:custGeom>
            <a:avLst/>
            <a:gdLst/>
            <a:ahLst/>
            <a:cxnLst/>
            <a:rect l="l" t="t" r="r" b="b"/>
            <a:pathLst>
              <a:path w="4732985" h="4732985">
                <a:moveTo>
                  <a:pt x="0" y="0"/>
                </a:moveTo>
                <a:lnTo>
                  <a:pt x="4732985" y="0"/>
                </a:lnTo>
                <a:lnTo>
                  <a:pt x="4732985" y="4732985"/>
                </a:lnTo>
                <a:lnTo>
                  <a:pt x="0" y="473298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4DCCD479-B0BE-177C-F47F-8E60DEECBD10}"/>
              </a:ext>
            </a:extLst>
          </p:cNvPr>
          <p:cNvSpPr/>
          <p:nvPr/>
        </p:nvSpPr>
        <p:spPr>
          <a:xfrm>
            <a:off x="5501916" y="1568041"/>
            <a:ext cx="3493832" cy="1576301"/>
          </a:xfrm>
          <a:custGeom>
            <a:avLst/>
            <a:gdLst/>
            <a:ahLst/>
            <a:cxnLst/>
            <a:rect l="l" t="t" r="r" b="b"/>
            <a:pathLst>
              <a:path w="4428198" h="2092595">
                <a:moveTo>
                  <a:pt x="0" y="0"/>
                </a:moveTo>
                <a:lnTo>
                  <a:pt x="4428198" y="0"/>
                </a:lnTo>
                <a:lnTo>
                  <a:pt x="4428198" y="2092595"/>
                </a:lnTo>
                <a:lnTo>
                  <a:pt x="0" y="209259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631" r="-63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6F00BCEA-A3A7-5250-C57E-A3213A472981}"/>
              </a:ext>
            </a:extLst>
          </p:cNvPr>
          <p:cNvSpPr/>
          <p:nvPr/>
        </p:nvSpPr>
        <p:spPr>
          <a:xfrm>
            <a:off x="5588019" y="5600735"/>
            <a:ext cx="3930978" cy="1016427"/>
          </a:xfrm>
          <a:custGeom>
            <a:avLst/>
            <a:gdLst/>
            <a:ahLst/>
            <a:cxnLst/>
            <a:rect l="l" t="t" r="r" b="b"/>
            <a:pathLst>
              <a:path w="5325584" h="1566057">
                <a:moveTo>
                  <a:pt x="0" y="0"/>
                </a:moveTo>
                <a:lnTo>
                  <a:pt x="5325584" y="0"/>
                </a:lnTo>
                <a:lnTo>
                  <a:pt x="5325584" y="1566057"/>
                </a:lnTo>
                <a:lnTo>
                  <a:pt x="0" y="156605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50809" b="-40475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CAC4713D-FE08-BCC7-C028-36C88B704415}"/>
              </a:ext>
            </a:extLst>
          </p:cNvPr>
          <p:cNvSpPr/>
          <p:nvPr/>
        </p:nvSpPr>
        <p:spPr>
          <a:xfrm>
            <a:off x="6028708" y="3330616"/>
            <a:ext cx="2673377" cy="2096493"/>
          </a:xfrm>
          <a:custGeom>
            <a:avLst/>
            <a:gdLst/>
            <a:ahLst/>
            <a:cxnLst/>
            <a:rect l="l" t="t" r="r" b="b"/>
            <a:pathLst>
              <a:path w="2918289" h="2216932">
                <a:moveTo>
                  <a:pt x="0" y="0"/>
                </a:moveTo>
                <a:lnTo>
                  <a:pt x="2918290" y="0"/>
                </a:lnTo>
                <a:lnTo>
                  <a:pt x="2918290" y="2216933"/>
                </a:lnTo>
                <a:lnTo>
                  <a:pt x="0" y="221693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0" name="Freeform 11">
            <a:extLst>
              <a:ext uri="{FF2B5EF4-FFF2-40B4-BE49-F238E27FC236}">
                <a16:creationId xmlns:a16="http://schemas.microsoft.com/office/drawing/2014/main" id="{A4524DA4-7A81-04F9-CBAE-E6D616115569}"/>
              </a:ext>
            </a:extLst>
          </p:cNvPr>
          <p:cNvSpPr/>
          <p:nvPr/>
        </p:nvSpPr>
        <p:spPr>
          <a:xfrm>
            <a:off x="601564" y="1653810"/>
            <a:ext cx="3583111" cy="1351109"/>
          </a:xfrm>
          <a:custGeom>
            <a:avLst/>
            <a:gdLst/>
            <a:ahLst/>
            <a:cxnLst/>
            <a:rect l="l" t="t" r="r" b="b"/>
            <a:pathLst>
              <a:path w="3123479" h="970774">
                <a:moveTo>
                  <a:pt x="0" y="0"/>
                </a:moveTo>
                <a:lnTo>
                  <a:pt x="3123479" y="0"/>
                </a:lnTo>
                <a:lnTo>
                  <a:pt x="3123479" y="970774"/>
                </a:lnTo>
                <a:lnTo>
                  <a:pt x="0" y="97077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t="-63035" b="-6399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1" name="Freeform 15">
            <a:extLst>
              <a:ext uri="{FF2B5EF4-FFF2-40B4-BE49-F238E27FC236}">
                <a16:creationId xmlns:a16="http://schemas.microsoft.com/office/drawing/2014/main" id="{06C80ED1-85BB-A1E9-B2B5-603835F79100}"/>
              </a:ext>
            </a:extLst>
          </p:cNvPr>
          <p:cNvSpPr/>
          <p:nvPr/>
        </p:nvSpPr>
        <p:spPr>
          <a:xfrm>
            <a:off x="13524" y="3757652"/>
            <a:ext cx="5077532" cy="3338914"/>
          </a:xfrm>
          <a:custGeom>
            <a:avLst/>
            <a:gdLst/>
            <a:ahLst/>
            <a:cxnLst/>
            <a:rect l="l" t="t" r="r" b="b"/>
            <a:pathLst>
              <a:path w="7480537" h="4987025">
                <a:moveTo>
                  <a:pt x="0" y="0"/>
                </a:moveTo>
                <a:lnTo>
                  <a:pt x="7480537" y="0"/>
                </a:lnTo>
                <a:lnTo>
                  <a:pt x="7480537" y="4987025"/>
                </a:lnTo>
                <a:lnTo>
                  <a:pt x="0" y="498702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2" name="Freeform 14">
            <a:extLst>
              <a:ext uri="{FF2B5EF4-FFF2-40B4-BE49-F238E27FC236}">
                <a16:creationId xmlns:a16="http://schemas.microsoft.com/office/drawing/2014/main" id="{8458BCDF-0D70-566D-6284-4646945D5CAE}"/>
              </a:ext>
            </a:extLst>
          </p:cNvPr>
          <p:cNvSpPr/>
          <p:nvPr/>
        </p:nvSpPr>
        <p:spPr>
          <a:xfrm>
            <a:off x="0" y="3257074"/>
            <a:ext cx="5077532" cy="1428068"/>
          </a:xfrm>
          <a:custGeom>
            <a:avLst/>
            <a:gdLst/>
            <a:ahLst/>
            <a:cxnLst/>
            <a:rect l="l" t="t" r="r" b="b"/>
            <a:pathLst>
              <a:path w="11134299" h="3558336">
                <a:moveTo>
                  <a:pt x="0" y="0"/>
                </a:moveTo>
                <a:lnTo>
                  <a:pt x="11134298" y="0"/>
                </a:lnTo>
                <a:lnTo>
                  <a:pt x="11134298" y="3558336"/>
                </a:lnTo>
                <a:lnTo>
                  <a:pt x="0" y="355833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3" name="Freeform 10">
            <a:extLst>
              <a:ext uri="{FF2B5EF4-FFF2-40B4-BE49-F238E27FC236}">
                <a16:creationId xmlns:a16="http://schemas.microsoft.com/office/drawing/2014/main" id="{6206143C-FD25-BAE9-45C0-4476AA4A82EF}"/>
              </a:ext>
            </a:extLst>
          </p:cNvPr>
          <p:cNvSpPr/>
          <p:nvPr/>
        </p:nvSpPr>
        <p:spPr>
          <a:xfrm>
            <a:off x="811575" y="8303620"/>
            <a:ext cx="3163088" cy="1569839"/>
          </a:xfrm>
          <a:custGeom>
            <a:avLst/>
            <a:gdLst/>
            <a:ahLst/>
            <a:cxnLst/>
            <a:rect l="l" t="t" r="r" b="b"/>
            <a:pathLst>
              <a:path w="3161800" h="1517835">
                <a:moveTo>
                  <a:pt x="0" y="0"/>
                </a:moveTo>
                <a:lnTo>
                  <a:pt x="3161800" y="0"/>
                </a:lnTo>
                <a:lnTo>
                  <a:pt x="3161800" y="1517835"/>
                </a:lnTo>
                <a:lnTo>
                  <a:pt x="0" y="151783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t="-37324" b="-70985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4" name="Freeform 18">
            <a:extLst>
              <a:ext uri="{FF2B5EF4-FFF2-40B4-BE49-F238E27FC236}">
                <a16:creationId xmlns:a16="http://schemas.microsoft.com/office/drawing/2014/main" id="{1696917F-1A9F-D377-41A7-F219F72635BA}"/>
              </a:ext>
            </a:extLst>
          </p:cNvPr>
          <p:cNvSpPr/>
          <p:nvPr/>
        </p:nvSpPr>
        <p:spPr>
          <a:xfrm>
            <a:off x="6520096" y="8993582"/>
            <a:ext cx="2181989" cy="879877"/>
          </a:xfrm>
          <a:custGeom>
            <a:avLst/>
            <a:gdLst/>
            <a:ahLst/>
            <a:cxnLst/>
            <a:rect l="l" t="t" r="r" b="b"/>
            <a:pathLst>
              <a:path w="1239974" h="743984">
                <a:moveTo>
                  <a:pt x="0" y="0"/>
                </a:moveTo>
                <a:lnTo>
                  <a:pt x="1239974" y="0"/>
                </a:lnTo>
                <a:lnTo>
                  <a:pt x="1239974" y="743984"/>
                </a:lnTo>
                <a:lnTo>
                  <a:pt x="0" y="743984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5" name="Freeform 12">
            <a:extLst>
              <a:ext uri="{FF2B5EF4-FFF2-40B4-BE49-F238E27FC236}">
                <a16:creationId xmlns:a16="http://schemas.microsoft.com/office/drawing/2014/main" id="{EE7B38BE-34D2-8BA9-2EB6-724E24F8D944}"/>
              </a:ext>
            </a:extLst>
          </p:cNvPr>
          <p:cNvSpPr/>
          <p:nvPr/>
        </p:nvSpPr>
        <p:spPr>
          <a:xfrm>
            <a:off x="14427473" y="7547388"/>
            <a:ext cx="2754008" cy="1742236"/>
          </a:xfrm>
          <a:custGeom>
            <a:avLst/>
            <a:gdLst/>
            <a:ahLst/>
            <a:cxnLst/>
            <a:rect l="l" t="t" r="r" b="b"/>
            <a:pathLst>
              <a:path w="2499339" h="1527374">
                <a:moveTo>
                  <a:pt x="0" y="0"/>
                </a:moveTo>
                <a:lnTo>
                  <a:pt x="2499339" y="0"/>
                </a:lnTo>
                <a:lnTo>
                  <a:pt x="2499339" y="1527374"/>
                </a:lnTo>
                <a:lnTo>
                  <a:pt x="0" y="1527374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ofasset xmlns="3db27177-e354-4a23-ac14-01911928ed5e" xsi:nil="true"/>
    <lcf76f155ced4ddcb4097134ff3c332f xmlns="3db27177-e354-4a23-ac14-01911928ed5e">
      <Terms xmlns="http://schemas.microsoft.com/office/infopath/2007/PartnerControls"/>
    </lcf76f155ced4ddcb4097134ff3c332f>
    <TaxCatchAll xmlns="b4b15945-4d70-4459-ba97-9a2b9095805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07593E77250A46BE135FB65DF4A529" ma:contentTypeVersion="19" ma:contentTypeDescription="Create a new document." ma:contentTypeScope="" ma:versionID="602d67b3ee6b5ddf042e2f73516f86c1">
  <xsd:schema xmlns:xsd="http://www.w3.org/2001/XMLSchema" xmlns:xs="http://www.w3.org/2001/XMLSchema" xmlns:p="http://schemas.microsoft.com/office/2006/metadata/properties" xmlns:ns2="3db27177-e354-4a23-ac14-01911928ed5e" xmlns:ns3="b4b15945-4d70-4459-ba97-9a2b9095805b" targetNamespace="http://schemas.microsoft.com/office/2006/metadata/properties" ma:root="true" ma:fieldsID="ebd8903cf7bf649ed9195739f740d5a2" ns2:_="" ns3:_="">
    <xsd:import namespace="3db27177-e354-4a23-ac14-01911928ed5e"/>
    <xsd:import namespace="b4b15945-4d70-4459-ba97-9a2b909580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Typeofasset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b27177-e354-4a23-ac14-01911928ed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Typeofasset" ma:index="18" nillable="true" ma:displayName="Type of asset" ma:format="Dropdown" ma:internalName="Typeofasset">
      <xsd:simpleType>
        <xsd:restriction base="dms:Choice">
          <xsd:enumeration value="Digital Download"/>
          <xsd:enumeration value="Choice 2"/>
          <xsd:enumeration value="Choice 3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6fca0f3-29e8-41ca-8c4d-68366557f8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b15945-4d70-4459-ba97-9a2b9095805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8b5506e-a2b6-4bb7-b7af-889240dd4ee2}" ma:internalName="TaxCatchAll" ma:showField="CatchAllData" ma:web="b4b15945-4d70-4459-ba97-9a2b909580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55AE94-DB48-4971-94B7-FF808F90D8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B4C3CE-21ED-4A6F-87FE-646106A6E168}">
  <ds:schemaRefs>
    <ds:schemaRef ds:uri="3db27177-e354-4a23-ac14-01911928ed5e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b4b15945-4d70-4459-ba97-9a2b9095805b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25B7420-3B75-49C0-978A-6718339A0FB4}">
  <ds:schemaRefs>
    <ds:schemaRef ds:uri="3db27177-e354-4a23-ac14-01911928ed5e"/>
    <ds:schemaRef ds:uri="b4b15945-4d70-4459-ba97-9a2b909580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b0b1d46f-f0e1-4732-a328-e4176a2d0165}" enabled="0" method="" siteId="{b0b1d46f-f0e1-4732-a328-e4176a2d016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391</Words>
  <Application>Microsoft Office PowerPoint</Application>
  <PresentationFormat>Custom</PresentationFormat>
  <Paragraphs>105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Roboto</vt:lpstr>
      <vt:lpstr>Roboto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Delaware 101 5.1.24 DRAFT FOR REVIEW</dc:title>
  <dc:creator>Dickson, Shelley</dc:creator>
  <cp:lastModifiedBy>Corrozi, Chris</cp:lastModifiedBy>
  <cp:revision>5</cp:revision>
  <cp:lastPrinted>2025-04-25T18:29:44Z</cp:lastPrinted>
  <dcterms:created xsi:type="dcterms:W3CDTF">2006-08-16T00:00:00Z</dcterms:created>
  <dcterms:modified xsi:type="dcterms:W3CDTF">2026-02-12T20:27:14Z</dcterms:modified>
  <dc:identifier>DAE87TY3ABY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0x0101006507593E77250A46BE135FB65DF4A529</vt:lpwstr>
  </property>
  <property fmtid="{D5CDD505-2E9C-101B-9397-08002B2CF9AE}" pid="3" name="MediaServiceImageTags">
    <vt:lpwstr/>
  </property>
</Properties>
</file>